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4" r:id="rId4"/>
    <p:sldId id="265" r:id="rId5"/>
    <p:sldId id="266" r:id="rId6"/>
    <p:sldId id="267" r:id="rId7"/>
    <p:sldId id="258" r:id="rId8"/>
    <p:sldId id="260" r:id="rId9"/>
    <p:sldId id="268" r:id="rId10"/>
    <p:sldId id="261" r:id="rId11"/>
    <p:sldId id="262"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8" autoAdjust="0"/>
    <p:restoredTop sz="94660"/>
  </p:normalViewPr>
  <p:slideViewPr>
    <p:cSldViewPr snapToGrid="0" snapToObjects="1">
      <p:cViewPr varScale="1">
        <p:scale>
          <a:sx n="59" d="100"/>
          <a:sy n="59" d="100"/>
        </p:scale>
        <p:origin x="1332"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nl-NL"/>
              <a:t>Klik om stijl te bewerken</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5BCAD085-E8A6-8845-BD4E-CB4CCA059FC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660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7543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nl-NL"/>
              <a:t>Klik om stijl te bewerken</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2401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615287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nl-NL"/>
              <a:t>Klik om stijl te bewerken</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BCAD085-E8A6-8845-BD4E-CB4CCA059FC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406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nl-NL"/>
              <a:t>Klik om stijl te bewerken</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543801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nl-NL"/>
              <a:t>Klik om stijl te bewerken</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768096" y="2967788"/>
            <a:ext cx="356616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Klikken om de tekststijl van het model te bewerken</a:t>
            </a:r>
          </a:p>
        </p:txBody>
      </p:sp>
      <p:sp>
        <p:nvSpPr>
          <p:cNvPr id="6" name="Content Placeholder 5"/>
          <p:cNvSpPr>
            <a:spLocks noGrp="1"/>
          </p:cNvSpPr>
          <p:nvPr>
            <p:ph sz="quarter" idx="4"/>
          </p:nvPr>
        </p:nvSpPr>
        <p:spPr>
          <a:xfrm>
            <a:off x="4491990" y="2967788"/>
            <a:ext cx="356616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057684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369945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5344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nl-NL"/>
              <a:t>Klik om stijl te bewerken</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BCAD085-E8A6-8845-BD4E-CB4CCA059FC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241824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BCAD085-E8A6-8845-BD4E-CB4CCA059FC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706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BCAD085-E8A6-8845-BD4E-CB4CCA059FC4}" type="datetimeFigureOut">
              <a:rPr lang="en-US" smtClean="0"/>
              <a:t>11/5/2025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FF6DA9-008F-8B48-92A6-B652298478BF}" type="slidenum">
              <a:rPr lang="en-US" smtClean="0"/>
              <a:t>‹nr.›</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49649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err="1"/>
              <a:t>Ouders</a:t>
            </a:r>
            <a:r>
              <a:rPr dirty="0"/>
              <a:t> die je </a:t>
            </a:r>
            <a:r>
              <a:rPr dirty="0" err="1"/>
              <a:t>niet</a:t>
            </a:r>
            <a:r>
              <a:rPr dirty="0"/>
              <a:t> </a:t>
            </a:r>
            <a:r>
              <a:rPr dirty="0" err="1"/>
              <a:t>bereikt</a:t>
            </a:r>
            <a:endParaRPr dirty="0"/>
          </a:p>
          <a:p>
            <a:r>
              <a:rPr dirty="0"/>
              <a:t>Contact </a:t>
            </a:r>
            <a:r>
              <a:rPr dirty="0" err="1"/>
              <a:t>maken</a:t>
            </a:r>
            <a:r>
              <a:rPr dirty="0"/>
              <a:t> in </a:t>
            </a:r>
            <a:r>
              <a:rPr dirty="0" err="1"/>
              <a:t>kwetsbare</a:t>
            </a:r>
            <a:r>
              <a:rPr dirty="0"/>
              <a:t> </a:t>
            </a:r>
            <a:r>
              <a:rPr dirty="0" err="1"/>
              <a:t>situaties</a:t>
            </a:r>
            <a:endParaRPr dirty="0"/>
          </a:p>
        </p:txBody>
      </p:sp>
      <p:sp>
        <p:nvSpPr>
          <p:cNvPr id="3" name="Subtitle 2"/>
          <p:cNvSpPr>
            <a:spLocks noGrp="1"/>
          </p:cNvSpPr>
          <p:nvPr>
            <p:ph type="subTitle" idx="1"/>
          </p:nvPr>
        </p:nvSpPr>
        <p:spPr/>
        <p:txBody>
          <a:bodyPr/>
          <a:lstStyle/>
          <a:p>
            <a:r>
              <a:rPr dirty="0"/>
              <a:t>Workshop voor </a:t>
            </a:r>
            <a:r>
              <a:rPr dirty="0" err="1"/>
              <a:t>onderwijsprofessionals</a:t>
            </a:r>
            <a:endParaRPr lang="nl-NL" dirty="0"/>
          </a:p>
          <a:p>
            <a:endParaRPr lang="nl-NL" dirty="0"/>
          </a:p>
          <a:p>
            <a:r>
              <a:rPr lang="nl-NL" dirty="0"/>
              <a:t>Marouane Bouker</a:t>
            </a:r>
          </a:p>
          <a:p>
            <a:r>
              <a:rPr lang="nl-NL" dirty="0"/>
              <a:t>Jeugd &amp; Gezinscoach</a:t>
            </a:r>
            <a:endParaRPr dirty="0"/>
          </a:p>
          <a:p>
            <a:endParaRPr dirty="0"/>
          </a:p>
        </p:txBody>
      </p:sp>
      <p:pic>
        <p:nvPicPr>
          <p:cNvPr id="5" name="Afbeelding 4" descr="Afbeelding met tekst, Lettertype, schermopname, logo">
            <a:extLst>
              <a:ext uri="{FF2B5EF4-FFF2-40B4-BE49-F238E27FC236}">
                <a16:creationId xmlns:a16="http://schemas.microsoft.com/office/drawing/2014/main" id="{076799AC-3FEC-B084-F1F4-02CC1DDD5F11}"/>
              </a:ext>
            </a:extLst>
          </p:cNvPr>
          <p:cNvPicPr>
            <a:picLocks noChangeAspect="1"/>
          </p:cNvPicPr>
          <p:nvPr/>
        </p:nvPicPr>
        <p:blipFill>
          <a:blip r:embed="rId2"/>
          <a:stretch>
            <a:fillRect/>
          </a:stretch>
        </p:blipFill>
        <p:spPr>
          <a:xfrm>
            <a:off x="1623541" y="0"/>
            <a:ext cx="5417841" cy="26060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Werkvorm</a:t>
            </a:r>
            <a:r>
              <a:rPr dirty="0"/>
              <a:t>: </a:t>
            </a:r>
            <a:r>
              <a:t>Casussen</a:t>
            </a:r>
            <a:endParaRPr dirty="0"/>
          </a:p>
        </p:txBody>
      </p:sp>
      <p:sp>
        <p:nvSpPr>
          <p:cNvPr id="3" name="Content Placeholder 2"/>
          <p:cNvSpPr>
            <a:spLocks noGrp="1"/>
          </p:cNvSpPr>
          <p:nvPr>
            <p:ph idx="1"/>
          </p:nvPr>
        </p:nvSpPr>
        <p:spPr/>
        <p:txBody>
          <a:bodyPr/>
          <a:lstStyle/>
          <a:p>
            <a:r>
              <a:rPr dirty="0"/>
              <a:t>Casus A: </a:t>
            </a:r>
            <a:r>
              <a:rPr lang="nl-NL" dirty="0"/>
              <a:t>Alleenstaande m</a:t>
            </a:r>
            <a:r>
              <a:rPr dirty="0" err="1"/>
              <a:t>oeder</a:t>
            </a:r>
            <a:r>
              <a:rPr dirty="0"/>
              <a:t> </a:t>
            </a:r>
            <a:r>
              <a:rPr dirty="0" err="1"/>
              <a:t>komt</a:t>
            </a:r>
            <a:r>
              <a:rPr dirty="0"/>
              <a:t> nooit </a:t>
            </a:r>
            <a:r>
              <a:rPr dirty="0" err="1"/>
              <a:t>naar</a:t>
            </a:r>
            <a:r>
              <a:rPr dirty="0"/>
              <a:t> </a:t>
            </a:r>
            <a:r>
              <a:rPr dirty="0" err="1"/>
              <a:t>oudergesprekken</a:t>
            </a:r>
            <a:r>
              <a:rPr dirty="0"/>
              <a:t>,</a:t>
            </a:r>
            <a:r>
              <a:rPr lang="nl-NL" dirty="0"/>
              <a:t> spreekt de taal niet voldoende, </a:t>
            </a:r>
            <a:r>
              <a:rPr dirty="0"/>
              <a:t>zoon is </a:t>
            </a:r>
            <a:r>
              <a:rPr dirty="0" err="1"/>
              <a:t>dromerig</a:t>
            </a:r>
            <a:r>
              <a:rPr lang="nl-NL" dirty="0"/>
              <a:t> en haalt slechte cijfers</a:t>
            </a:r>
            <a:endParaRPr dirty="0"/>
          </a:p>
          <a:p>
            <a:r>
              <a:rPr dirty="0"/>
              <a:t>→ Wat </a:t>
            </a:r>
            <a:r>
              <a:rPr dirty="0" err="1"/>
              <a:t>zijn</a:t>
            </a:r>
            <a:r>
              <a:rPr dirty="0"/>
              <a:t> </a:t>
            </a:r>
            <a:r>
              <a:rPr dirty="0" err="1"/>
              <a:t>mogelijke</a:t>
            </a:r>
            <a:r>
              <a:rPr dirty="0"/>
              <a:t> </a:t>
            </a:r>
            <a:r>
              <a:rPr dirty="0" err="1"/>
              <a:t>drempels</a:t>
            </a:r>
            <a:r>
              <a:rPr dirty="0"/>
              <a:t>?</a:t>
            </a:r>
          </a:p>
          <a:p>
            <a:r>
              <a:rPr dirty="0"/>
              <a:t>→ Welke </a:t>
            </a:r>
            <a:r>
              <a:rPr dirty="0" err="1"/>
              <a:t>stap</a:t>
            </a:r>
            <a:r>
              <a:rPr dirty="0"/>
              <a:t>(pen) </a:t>
            </a:r>
            <a:r>
              <a:rPr dirty="0" err="1"/>
              <a:t>zet</a:t>
            </a:r>
            <a:r>
              <a:rPr dirty="0"/>
              <a:t> je in?</a:t>
            </a:r>
          </a:p>
          <a:p>
            <a:r>
              <a:rPr dirty="0"/>
              <a:t>→ Wat </a:t>
            </a:r>
            <a:r>
              <a:rPr dirty="0" err="1"/>
              <a:t>kun</a:t>
            </a:r>
            <a:r>
              <a:rPr dirty="0"/>
              <a:t> </a:t>
            </a:r>
            <a:r>
              <a:rPr dirty="0" err="1"/>
              <a:t>jij</a:t>
            </a:r>
            <a:r>
              <a:rPr dirty="0"/>
              <a:t> morgen </a:t>
            </a:r>
            <a:r>
              <a:rPr dirty="0" err="1"/>
              <a:t>doen</a:t>
            </a:r>
            <a:r>
              <a:rPr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Afronding &amp; Reflectie</a:t>
            </a:r>
          </a:p>
        </p:txBody>
      </p:sp>
      <p:sp>
        <p:nvSpPr>
          <p:cNvPr id="3" name="Content Placeholder 2"/>
          <p:cNvSpPr>
            <a:spLocks noGrp="1"/>
          </p:cNvSpPr>
          <p:nvPr>
            <p:ph idx="1"/>
          </p:nvPr>
        </p:nvSpPr>
        <p:spPr/>
        <p:txBody>
          <a:bodyPr/>
          <a:lstStyle/>
          <a:p>
            <a:r>
              <a:t>- Welke stap spreekt je het meest aan?</a:t>
            </a:r>
          </a:p>
          <a:p>
            <a:r>
              <a:t>- Wat ga jij morgen anders doen?</a:t>
            </a:r>
          </a:p>
          <a:p>
            <a:r>
              <a:t>- Welke collega kun je betrekken?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Belangrijkste inzichten</a:t>
            </a:r>
          </a:p>
        </p:txBody>
      </p:sp>
      <p:sp>
        <p:nvSpPr>
          <p:cNvPr id="3" name="Content Placeholder 2"/>
          <p:cNvSpPr>
            <a:spLocks noGrp="1"/>
          </p:cNvSpPr>
          <p:nvPr>
            <p:ph idx="1"/>
          </p:nvPr>
        </p:nvSpPr>
        <p:spPr/>
        <p:txBody>
          <a:bodyPr/>
          <a:lstStyle/>
          <a:p>
            <a:r>
              <a:t>- Samenwerking verhoogt onderwijskansen</a:t>
            </a:r>
          </a:p>
          <a:p>
            <a:r>
              <a:t>- Informele betrokkenheid is krachtig</a:t>
            </a:r>
          </a:p>
          <a:p>
            <a:r>
              <a:t>- Elke ouder wil betrokken zijn, maar weet niet altijd hoe</a:t>
            </a:r>
          </a:p>
          <a:p>
            <a:r>
              <a:t>- School heeft sleutelrol in het faciliteren van ouderbetrokkenheid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Doel van de workshop</a:t>
            </a:r>
          </a:p>
        </p:txBody>
      </p:sp>
      <p:sp>
        <p:nvSpPr>
          <p:cNvPr id="3" name="Content Placeholder 2"/>
          <p:cNvSpPr>
            <a:spLocks noGrp="1"/>
          </p:cNvSpPr>
          <p:nvPr>
            <p:ph idx="1"/>
          </p:nvPr>
        </p:nvSpPr>
        <p:spPr/>
        <p:txBody>
          <a:bodyPr/>
          <a:lstStyle/>
          <a:p>
            <a:endParaRPr dirty="0"/>
          </a:p>
          <a:p>
            <a:pPr>
              <a:buFont typeface="Wingdings" panose="05000000000000000000" pitchFamily="2" charset="2"/>
              <a:buChar char="§"/>
            </a:pPr>
            <a:r>
              <a:rPr dirty="0" err="1"/>
              <a:t>Inzicht</a:t>
            </a:r>
            <a:r>
              <a:rPr dirty="0"/>
              <a:t> </a:t>
            </a:r>
            <a:r>
              <a:rPr dirty="0" err="1"/>
              <a:t>krijgen</a:t>
            </a:r>
            <a:r>
              <a:rPr dirty="0"/>
              <a:t> in </a:t>
            </a:r>
            <a:r>
              <a:rPr dirty="0" err="1"/>
              <a:t>waarom</a:t>
            </a:r>
            <a:r>
              <a:rPr dirty="0"/>
              <a:t> </a:t>
            </a:r>
            <a:r>
              <a:rPr dirty="0" err="1"/>
              <a:t>sommige</a:t>
            </a:r>
            <a:r>
              <a:rPr dirty="0"/>
              <a:t> </a:t>
            </a:r>
            <a:r>
              <a:rPr dirty="0" err="1"/>
              <a:t>ouders</a:t>
            </a:r>
            <a:r>
              <a:rPr dirty="0"/>
              <a:t> </a:t>
            </a:r>
            <a:r>
              <a:rPr dirty="0" err="1"/>
              <a:t>moeilijk</a:t>
            </a:r>
            <a:r>
              <a:rPr dirty="0"/>
              <a:t> </a:t>
            </a:r>
            <a:r>
              <a:rPr dirty="0" err="1"/>
              <a:t>te</a:t>
            </a:r>
            <a:r>
              <a:rPr dirty="0"/>
              <a:t> </a:t>
            </a:r>
            <a:r>
              <a:rPr dirty="0" err="1"/>
              <a:t>bereiken</a:t>
            </a:r>
            <a:r>
              <a:rPr dirty="0"/>
              <a:t> </a:t>
            </a:r>
            <a:r>
              <a:rPr dirty="0" err="1"/>
              <a:t>zijn</a:t>
            </a:r>
            <a:endParaRPr dirty="0"/>
          </a:p>
          <a:p>
            <a:pPr>
              <a:buFont typeface="Wingdings" panose="05000000000000000000" pitchFamily="2" charset="2"/>
              <a:buChar char="§"/>
            </a:pPr>
            <a:r>
              <a:rPr dirty="0"/>
              <a:t>Leren hoe je </a:t>
            </a:r>
            <a:r>
              <a:rPr dirty="0" err="1"/>
              <a:t>tóch</a:t>
            </a:r>
            <a:r>
              <a:rPr dirty="0"/>
              <a:t> in contact </a:t>
            </a:r>
            <a:r>
              <a:rPr dirty="0" err="1"/>
              <a:t>komt</a:t>
            </a:r>
            <a:r>
              <a:rPr dirty="0"/>
              <a:t>, </a:t>
            </a:r>
            <a:r>
              <a:rPr dirty="0" err="1"/>
              <a:t>ook</a:t>
            </a:r>
            <a:r>
              <a:rPr dirty="0"/>
              <a:t> </a:t>
            </a:r>
            <a:r>
              <a:rPr dirty="0" err="1"/>
              <a:t>bij</a:t>
            </a:r>
            <a:r>
              <a:rPr dirty="0"/>
              <a:t> </a:t>
            </a:r>
            <a:r>
              <a:rPr lang="nl-NL" dirty="0"/>
              <a:t>moeilijke </a:t>
            </a:r>
            <a:r>
              <a:rPr dirty="0" err="1"/>
              <a:t>situaties</a:t>
            </a:r>
            <a:endParaRPr dirty="0"/>
          </a:p>
          <a:p>
            <a:pPr>
              <a:buFont typeface="Wingdings" panose="05000000000000000000" pitchFamily="2" charset="2"/>
              <a:buChar char="§"/>
            </a:pPr>
            <a:r>
              <a:rPr dirty="0" err="1"/>
              <a:t>Reflecteren</a:t>
            </a:r>
            <a:r>
              <a:rPr dirty="0"/>
              <a:t> op eigen </a:t>
            </a:r>
            <a:r>
              <a:rPr dirty="0" err="1"/>
              <a:t>houding</a:t>
            </a:r>
            <a:r>
              <a:rPr dirty="0"/>
              <a:t> in </a:t>
            </a:r>
            <a:r>
              <a:rPr dirty="0" err="1"/>
              <a:t>oudercontact</a:t>
            </a:r>
            <a:endParaRPr dirty="0"/>
          </a:p>
          <a:p>
            <a:pPr>
              <a:buFont typeface="Wingdings" panose="05000000000000000000" pitchFamily="2" charset="2"/>
              <a:buChar char="§"/>
            </a:pPr>
            <a:r>
              <a:rPr dirty="0" err="1"/>
              <a:t>Toepassen</a:t>
            </a:r>
            <a:r>
              <a:rPr dirty="0"/>
              <a:t> van 5 </a:t>
            </a:r>
            <a:r>
              <a:rPr dirty="0" err="1"/>
              <a:t>stappen</a:t>
            </a:r>
            <a:r>
              <a:rPr dirty="0"/>
              <a:t> </a:t>
            </a:r>
            <a:r>
              <a:rPr dirty="0" err="1"/>
              <a:t>en</a:t>
            </a:r>
            <a:r>
              <a:rPr dirty="0"/>
              <a:t> </a:t>
            </a:r>
            <a:r>
              <a:rPr dirty="0" err="1"/>
              <a:t>succesfactoren</a:t>
            </a:r>
            <a:endParaRPr dirty="0"/>
          </a:p>
          <a:p>
            <a:pPr>
              <a:buFont typeface="Wingdings" panose="05000000000000000000" pitchFamily="2" charset="2"/>
              <a:buChar char="§"/>
            </a:pPr>
            <a:r>
              <a:rPr dirty="0" err="1"/>
              <a:t>Oefenen</a:t>
            </a:r>
            <a:r>
              <a:rPr dirty="0"/>
              <a:t> met </a:t>
            </a:r>
            <a:r>
              <a:rPr dirty="0" err="1"/>
              <a:t>realistische</a:t>
            </a:r>
            <a:r>
              <a:rPr dirty="0"/>
              <a:t> </a:t>
            </a:r>
            <a:r>
              <a:rPr dirty="0" err="1"/>
              <a:t>situaties</a:t>
            </a:r>
            <a:r>
              <a:rPr dirty="0"/>
              <a:t> (</a:t>
            </a:r>
            <a:r>
              <a:rPr dirty="0" err="1"/>
              <a:t>casussen</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Oorzaken</a:t>
            </a:r>
            <a:r>
              <a:rPr dirty="0"/>
              <a:t> van </a:t>
            </a:r>
            <a:r>
              <a:rPr dirty="0" err="1"/>
              <a:t>lage</a:t>
            </a:r>
            <a:r>
              <a:rPr dirty="0"/>
              <a:t> </a:t>
            </a:r>
            <a:r>
              <a:rPr dirty="0" err="1"/>
              <a:t>ouderbetrokkenheid</a:t>
            </a:r>
            <a:endParaRPr dirty="0"/>
          </a:p>
        </p:txBody>
      </p:sp>
      <p:sp>
        <p:nvSpPr>
          <p:cNvPr id="3" name="Content Placeholder 2"/>
          <p:cNvSpPr>
            <a:spLocks noGrp="1"/>
          </p:cNvSpPr>
          <p:nvPr>
            <p:ph idx="1"/>
          </p:nvPr>
        </p:nvSpPr>
        <p:spPr/>
        <p:txBody>
          <a:bodyPr>
            <a:noAutofit/>
          </a:bodyPr>
          <a:lstStyle/>
          <a:p>
            <a:r>
              <a:rPr sz="2400" dirty="0"/>
              <a:t>🔍Wat zit </a:t>
            </a:r>
            <a:r>
              <a:rPr sz="2400" dirty="0" err="1"/>
              <a:t>erachter</a:t>
            </a:r>
            <a:r>
              <a:rPr sz="2400" dirty="0"/>
              <a:t>?</a:t>
            </a:r>
          </a:p>
          <a:p>
            <a:r>
              <a:rPr sz="2400" dirty="0"/>
              <a:t>- Meestal </a:t>
            </a:r>
            <a:r>
              <a:rPr sz="2400" dirty="0" err="1"/>
              <a:t>onmacht</a:t>
            </a:r>
            <a:r>
              <a:rPr sz="2400" dirty="0"/>
              <a:t> of </a:t>
            </a:r>
            <a:r>
              <a:rPr sz="2400" dirty="0" err="1"/>
              <a:t>onzekerheid</a:t>
            </a:r>
            <a:r>
              <a:rPr sz="2400" dirty="0"/>
              <a:t>, </a:t>
            </a:r>
            <a:r>
              <a:rPr sz="2400" dirty="0" err="1"/>
              <a:t>geen</a:t>
            </a:r>
            <a:r>
              <a:rPr sz="2400" dirty="0"/>
              <a:t> </a:t>
            </a:r>
            <a:r>
              <a:rPr sz="2400" dirty="0" err="1"/>
              <a:t>onwil</a:t>
            </a:r>
            <a:endParaRPr sz="2400" dirty="0"/>
          </a:p>
          <a:p>
            <a:r>
              <a:rPr sz="2400" dirty="0"/>
              <a:t>- </a:t>
            </a:r>
            <a:r>
              <a:rPr sz="2400" dirty="0" err="1"/>
              <a:t>Ouders</a:t>
            </a:r>
            <a:r>
              <a:rPr sz="2400" dirty="0"/>
              <a:t> </a:t>
            </a:r>
            <a:r>
              <a:rPr sz="2400" dirty="0" err="1"/>
              <a:t>willen</a:t>
            </a:r>
            <a:r>
              <a:rPr sz="2400" dirty="0"/>
              <a:t> </a:t>
            </a:r>
            <a:r>
              <a:rPr sz="2400" dirty="0" err="1"/>
              <a:t>vaak</a:t>
            </a:r>
            <a:r>
              <a:rPr sz="2400" dirty="0"/>
              <a:t> </a:t>
            </a:r>
            <a:r>
              <a:rPr sz="2400" dirty="0" err="1"/>
              <a:t>wél</a:t>
            </a:r>
            <a:r>
              <a:rPr sz="2400" dirty="0"/>
              <a:t>, maar </a:t>
            </a:r>
            <a:r>
              <a:rPr sz="2400" dirty="0" err="1"/>
              <a:t>weten</a:t>
            </a:r>
            <a:r>
              <a:rPr sz="2400" dirty="0"/>
              <a:t> </a:t>
            </a:r>
            <a:r>
              <a:rPr sz="2400" dirty="0" err="1"/>
              <a:t>niet</a:t>
            </a:r>
            <a:r>
              <a:rPr sz="2400" dirty="0"/>
              <a:t> hoe</a:t>
            </a:r>
          </a:p>
          <a:p>
            <a:r>
              <a:rPr sz="2400" dirty="0"/>
              <a:t>- Soms </a:t>
            </a:r>
            <a:r>
              <a:rPr sz="2400" dirty="0" err="1"/>
              <a:t>ontbreekt</a:t>
            </a:r>
            <a:r>
              <a:rPr sz="2400" dirty="0"/>
              <a:t> </a:t>
            </a:r>
            <a:r>
              <a:rPr sz="2400" dirty="0" err="1"/>
              <a:t>tijd</a:t>
            </a:r>
            <a:r>
              <a:rPr sz="2400" dirty="0"/>
              <a:t> of </a:t>
            </a:r>
            <a:r>
              <a:rPr sz="2400" dirty="0" err="1"/>
              <a:t>ruimte</a:t>
            </a:r>
            <a:r>
              <a:rPr sz="2400" dirty="0"/>
              <a:t> door </a:t>
            </a:r>
            <a:r>
              <a:rPr sz="2400" dirty="0" err="1"/>
              <a:t>omstandigheden</a:t>
            </a:r>
            <a:endParaRPr sz="2400" dirty="0"/>
          </a:p>
          <a:p>
            <a:endParaRPr sz="1100" dirty="0"/>
          </a:p>
          <a:p>
            <a:endParaRPr sz="1100" dirty="0"/>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91E99C-2A02-898B-77B3-2E3D932E6167}"/>
              </a:ext>
            </a:extLst>
          </p:cNvPr>
          <p:cNvSpPr>
            <a:spLocks noGrp="1"/>
          </p:cNvSpPr>
          <p:nvPr>
            <p:ph type="title"/>
          </p:nvPr>
        </p:nvSpPr>
        <p:spPr/>
        <p:txBody>
          <a:bodyPr/>
          <a:lstStyle/>
          <a:p>
            <a:r>
              <a:rPr lang="nl-NL" dirty="0"/>
              <a:t>Waarom zijn sommige ouders moeilijk te bereiken?</a:t>
            </a:r>
          </a:p>
        </p:txBody>
      </p:sp>
      <p:sp>
        <p:nvSpPr>
          <p:cNvPr id="3" name="Tijdelijke aanduiding voor inhoud 2">
            <a:extLst>
              <a:ext uri="{FF2B5EF4-FFF2-40B4-BE49-F238E27FC236}">
                <a16:creationId xmlns:a16="http://schemas.microsoft.com/office/drawing/2014/main" id="{E395E735-DBE9-D865-8F93-12EEFEC8367D}"/>
              </a:ext>
            </a:extLst>
          </p:cNvPr>
          <p:cNvSpPr>
            <a:spLocks noGrp="1"/>
          </p:cNvSpPr>
          <p:nvPr>
            <p:ph idx="1"/>
          </p:nvPr>
        </p:nvSpPr>
        <p:spPr/>
        <p:txBody>
          <a:bodyPr>
            <a:normAutofit fontScale="92500" lnSpcReduction="20000"/>
          </a:bodyPr>
          <a:lstStyle/>
          <a:p>
            <a:r>
              <a:rPr lang="nl-NL" dirty="0"/>
              <a:t>🧱 Veelvoorkomende oorzaken:</a:t>
            </a:r>
          </a:p>
          <a:p>
            <a:r>
              <a:rPr lang="nl-NL" dirty="0"/>
              <a:t>• Weinig vertrouwen in eigen kunnen</a:t>
            </a:r>
          </a:p>
          <a:p>
            <a:r>
              <a:rPr lang="nl-NL" dirty="0"/>
              <a:t>   - Door taalbarrières, laaggeletterdheid of beperkte schoolervaring</a:t>
            </a:r>
          </a:p>
          <a:p>
            <a:r>
              <a:rPr lang="nl-NL" dirty="0"/>
              <a:t>   - Ouders voelen zich niet bekwaam om te helpen</a:t>
            </a:r>
          </a:p>
          <a:p>
            <a:r>
              <a:rPr lang="nl-NL" dirty="0"/>
              <a:t>• Uiteenlopende verwachtingen over ouderrollen</a:t>
            </a:r>
          </a:p>
          <a:p>
            <a:r>
              <a:rPr lang="nl-NL" dirty="0"/>
              <a:t>   - Sommige ouders zien school als taak van leerkracht</a:t>
            </a:r>
          </a:p>
          <a:p>
            <a:r>
              <a:rPr lang="nl-NL" dirty="0"/>
              <a:t>   - Afzijdigheid soms uit respect, niet onverschilligheid</a:t>
            </a:r>
          </a:p>
          <a:p>
            <a:r>
              <a:rPr lang="nl-NL" dirty="0"/>
              <a:t>• Geen ruimte of tijd</a:t>
            </a:r>
          </a:p>
          <a:p>
            <a:r>
              <a:rPr lang="nl-NL" dirty="0"/>
              <a:t>   - Door armoede, scheiding, ziekte, mantelzorg of meerdere banen</a:t>
            </a:r>
          </a:p>
          <a:p>
            <a:r>
              <a:rPr lang="nl-NL" dirty="0"/>
              <a:t>   - Kind kan zich daardoor alleen voelen</a:t>
            </a:r>
          </a:p>
          <a:p>
            <a:endParaRPr lang="nl-NL" dirty="0"/>
          </a:p>
          <a:p>
            <a:endParaRPr lang="nl-NL" dirty="0"/>
          </a:p>
        </p:txBody>
      </p:sp>
    </p:spTree>
    <p:extLst>
      <p:ext uri="{BB962C8B-B14F-4D97-AF65-F5344CB8AC3E}">
        <p14:creationId xmlns:p14="http://schemas.microsoft.com/office/powerpoint/2010/main" val="2741434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2E06BC-4198-1E7B-26CE-3902839D8BFD}"/>
              </a:ext>
            </a:extLst>
          </p:cNvPr>
          <p:cNvSpPr>
            <a:spLocks noGrp="1"/>
          </p:cNvSpPr>
          <p:nvPr>
            <p:ph type="title"/>
          </p:nvPr>
        </p:nvSpPr>
        <p:spPr>
          <a:xfrm>
            <a:off x="692734" y="474684"/>
            <a:ext cx="7290054" cy="1499616"/>
          </a:xfrm>
        </p:spPr>
        <p:txBody>
          <a:bodyPr/>
          <a:lstStyle/>
          <a:p>
            <a:r>
              <a:rPr lang="nl-NL" dirty="0"/>
              <a:t>Mogelijke gevolgen van lage ouderbetrokkenheid</a:t>
            </a:r>
          </a:p>
        </p:txBody>
      </p:sp>
      <p:sp>
        <p:nvSpPr>
          <p:cNvPr id="3" name="Tijdelijke aanduiding voor inhoud 2">
            <a:extLst>
              <a:ext uri="{FF2B5EF4-FFF2-40B4-BE49-F238E27FC236}">
                <a16:creationId xmlns:a16="http://schemas.microsoft.com/office/drawing/2014/main" id="{74AC82ED-7FB4-54D7-89A8-078B561AF656}"/>
              </a:ext>
            </a:extLst>
          </p:cNvPr>
          <p:cNvSpPr>
            <a:spLocks noGrp="1"/>
          </p:cNvSpPr>
          <p:nvPr>
            <p:ph idx="1"/>
          </p:nvPr>
        </p:nvSpPr>
        <p:spPr/>
        <p:txBody>
          <a:bodyPr/>
          <a:lstStyle/>
          <a:p>
            <a:r>
              <a:rPr lang="nl-NL" dirty="0">
                <a:solidFill>
                  <a:schemeClr val="accent2">
                    <a:lumMod val="75000"/>
                  </a:schemeClr>
                </a:solidFill>
              </a:rPr>
              <a:t>Voor het kind:</a:t>
            </a:r>
          </a:p>
          <a:p>
            <a:r>
              <a:rPr lang="nl-NL" dirty="0"/>
              <a:t>• Minder ondersteuning bij huiswerk en leerontwikkeling</a:t>
            </a:r>
          </a:p>
          <a:p>
            <a:r>
              <a:rPr lang="nl-NL" dirty="0"/>
              <a:t>• Lager zelfvertrouwen en motivatie</a:t>
            </a:r>
          </a:p>
          <a:p>
            <a:r>
              <a:rPr lang="nl-NL" dirty="0"/>
              <a:t>• Grotere kans op leerachterstanden</a:t>
            </a:r>
          </a:p>
          <a:p>
            <a:r>
              <a:rPr lang="nl-NL" dirty="0">
                <a:solidFill>
                  <a:schemeClr val="accent2">
                    <a:lumMod val="75000"/>
                  </a:schemeClr>
                </a:solidFill>
              </a:rPr>
              <a:t>Voor de docent:</a:t>
            </a:r>
          </a:p>
          <a:p>
            <a:r>
              <a:rPr lang="nl-NL" dirty="0"/>
              <a:t>• Minder inzicht in de thuissituatie</a:t>
            </a:r>
          </a:p>
          <a:p>
            <a:r>
              <a:rPr lang="nl-NL" dirty="0"/>
              <a:t>• Moeilijker gedrag of problemen te begrijpen</a:t>
            </a:r>
          </a:p>
          <a:p>
            <a:r>
              <a:rPr lang="nl-NL" dirty="0"/>
              <a:t>• Frustratie door gebrek aan oudercontact</a:t>
            </a:r>
          </a:p>
          <a:p>
            <a:endParaRPr lang="nl-NL" dirty="0"/>
          </a:p>
        </p:txBody>
      </p:sp>
    </p:spTree>
    <p:extLst>
      <p:ext uri="{BB962C8B-B14F-4D97-AF65-F5344CB8AC3E}">
        <p14:creationId xmlns:p14="http://schemas.microsoft.com/office/powerpoint/2010/main" val="3684394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662738-11C6-ABF6-6F38-8D0E98603C84}"/>
              </a:ext>
            </a:extLst>
          </p:cNvPr>
          <p:cNvSpPr>
            <a:spLocks noGrp="1"/>
          </p:cNvSpPr>
          <p:nvPr>
            <p:ph type="title"/>
          </p:nvPr>
        </p:nvSpPr>
        <p:spPr/>
        <p:txBody>
          <a:bodyPr/>
          <a:lstStyle/>
          <a:p>
            <a:r>
              <a:rPr lang="nl-NL" dirty="0"/>
              <a:t>Mogelijke gevolgen van lage ouderbetrokkenheid</a:t>
            </a:r>
          </a:p>
        </p:txBody>
      </p:sp>
      <p:sp>
        <p:nvSpPr>
          <p:cNvPr id="3" name="Tijdelijke aanduiding voor inhoud 2">
            <a:extLst>
              <a:ext uri="{FF2B5EF4-FFF2-40B4-BE49-F238E27FC236}">
                <a16:creationId xmlns:a16="http://schemas.microsoft.com/office/drawing/2014/main" id="{32755D9D-6F3F-D1E5-30EA-57CCD240F870}"/>
              </a:ext>
            </a:extLst>
          </p:cNvPr>
          <p:cNvSpPr>
            <a:spLocks noGrp="1"/>
          </p:cNvSpPr>
          <p:nvPr>
            <p:ph idx="1"/>
          </p:nvPr>
        </p:nvSpPr>
        <p:spPr/>
        <p:txBody>
          <a:bodyPr/>
          <a:lstStyle/>
          <a:p>
            <a:r>
              <a:rPr lang="nl-NL" dirty="0">
                <a:solidFill>
                  <a:schemeClr val="accent2">
                    <a:lumMod val="75000"/>
                  </a:schemeClr>
                </a:solidFill>
              </a:rPr>
              <a:t>Voor het schoolsysteem:</a:t>
            </a:r>
          </a:p>
          <a:p>
            <a:r>
              <a:rPr lang="nl-NL" dirty="0"/>
              <a:t>• Grotere ongelijkheid in kansen</a:t>
            </a:r>
          </a:p>
          <a:p>
            <a:r>
              <a:rPr lang="nl-NL" dirty="0"/>
              <a:t>• Minder inclusieve schoolcultuur</a:t>
            </a:r>
          </a:p>
          <a:p>
            <a:r>
              <a:rPr lang="nl-NL" dirty="0"/>
              <a:t>• Verlies van waardevolle ouderkennis</a:t>
            </a:r>
          </a:p>
          <a:p>
            <a:endParaRPr lang="nl-NL" dirty="0"/>
          </a:p>
          <a:p>
            <a:r>
              <a:rPr lang="nl-NL" dirty="0"/>
              <a:t>🎯 Belangrijk:</a:t>
            </a:r>
          </a:p>
          <a:p>
            <a:r>
              <a:rPr lang="nl-NL" dirty="0"/>
              <a:t>Lage betrokkenheid = gemiste kansen voor álle partijen.</a:t>
            </a:r>
          </a:p>
          <a:p>
            <a:endParaRPr lang="nl-NL" dirty="0"/>
          </a:p>
        </p:txBody>
      </p:sp>
    </p:spTree>
    <p:extLst>
      <p:ext uri="{BB962C8B-B14F-4D97-AF65-F5344CB8AC3E}">
        <p14:creationId xmlns:p14="http://schemas.microsoft.com/office/powerpoint/2010/main" val="44384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 5 bouwstenen voor oudercontact</a:t>
            </a:r>
          </a:p>
        </p:txBody>
      </p:sp>
      <p:sp>
        <p:nvSpPr>
          <p:cNvPr id="3" name="Content Placeholder 2"/>
          <p:cNvSpPr>
            <a:spLocks noGrp="1"/>
          </p:cNvSpPr>
          <p:nvPr>
            <p:ph idx="1"/>
          </p:nvPr>
        </p:nvSpPr>
        <p:spPr/>
        <p:txBody>
          <a:bodyPr/>
          <a:lstStyle/>
          <a:p>
            <a:endParaRPr dirty="0"/>
          </a:p>
          <a:p>
            <a:r>
              <a:rPr dirty="0"/>
              <a:t>1. </a:t>
            </a:r>
            <a:r>
              <a:rPr dirty="0" err="1"/>
              <a:t>Thuisomgeving</a:t>
            </a:r>
            <a:r>
              <a:rPr dirty="0"/>
              <a:t> </a:t>
            </a:r>
            <a:r>
              <a:rPr dirty="0" err="1"/>
              <a:t>kennen</a:t>
            </a:r>
            <a:r>
              <a:rPr lang="nl-NL" dirty="0"/>
              <a:t> ( klassieke huisbezoek is zeer gewenst)</a:t>
            </a:r>
            <a:endParaRPr dirty="0"/>
          </a:p>
          <a:p>
            <a:r>
              <a:rPr dirty="0"/>
              <a:t>2. </a:t>
            </a:r>
            <a:r>
              <a:rPr dirty="0" err="1"/>
              <a:t>Organisatie</a:t>
            </a:r>
            <a:r>
              <a:rPr dirty="0"/>
              <a:t> </a:t>
            </a:r>
            <a:r>
              <a:rPr dirty="0" err="1"/>
              <a:t>oudercontact</a:t>
            </a:r>
            <a:r>
              <a:rPr dirty="0"/>
              <a:t> op </a:t>
            </a:r>
            <a:r>
              <a:rPr dirty="0" err="1"/>
              <a:t>orde</a:t>
            </a:r>
            <a:r>
              <a:rPr lang="nl-NL" dirty="0"/>
              <a:t> (wederzijdse verwachtingen, jaarplanning contactmomenten)</a:t>
            </a:r>
            <a:endParaRPr dirty="0"/>
          </a:p>
          <a:p>
            <a:r>
              <a:rPr dirty="0"/>
              <a:t>3. </a:t>
            </a:r>
            <a:r>
              <a:rPr lang="nl-NL" dirty="0" err="1"/>
              <a:t>Samenwerkings</a:t>
            </a:r>
            <a:r>
              <a:rPr dirty="0" err="1"/>
              <a:t>relatie</a:t>
            </a:r>
            <a:r>
              <a:rPr dirty="0"/>
              <a:t> </a:t>
            </a:r>
            <a:r>
              <a:rPr dirty="0" err="1"/>
              <a:t>opbouwen</a:t>
            </a:r>
            <a:r>
              <a:rPr lang="nl-NL" dirty="0"/>
              <a:t> (ouders die zich </a:t>
            </a:r>
            <a:r>
              <a:rPr lang="nl-NL" dirty="0" err="1"/>
              <a:t>uitgenodi</a:t>
            </a:r>
            <a:endParaRPr dirty="0"/>
          </a:p>
          <a:p>
            <a:r>
              <a:rPr dirty="0"/>
              <a:t>4. </a:t>
            </a:r>
            <a:r>
              <a:rPr dirty="0" err="1"/>
              <a:t>Pedagogische</a:t>
            </a:r>
            <a:r>
              <a:rPr dirty="0"/>
              <a:t> </a:t>
            </a:r>
            <a:r>
              <a:rPr dirty="0" err="1"/>
              <a:t>samenwerking</a:t>
            </a:r>
            <a:r>
              <a:rPr lang="nl-NL" dirty="0"/>
              <a:t> (een concreet plan die wordt gemaakt om de leerling een ontwikkelstap te laten zetten) ouders en leerling regie geven. Een manier om het contact tussen school, ouders én leerling te verstevigen is het voeren van ‘driehoek-gesprekken’.</a:t>
            </a:r>
            <a:endParaRPr dirty="0"/>
          </a:p>
          <a:p>
            <a:r>
              <a:rPr dirty="0"/>
              <a:t>5. </a:t>
            </a:r>
            <a:r>
              <a:rPr dirty="0" err="1"/>
              <a:t>Ouders</a:t>
            </a:r>
            <a:r>
              <a:rPr dirty="0"/>
              <a:t> in </a:t>
            </a:r>
            <a:r>
              <a:rPr dirty="0" err="1"/>
              <a:t>kwetsbare</a:t>
            </a:r>
            <a:r>
              <a:rPr dirty="0"/>
              <a:t> </a:t>
            </a:r>
            <a:r>
              <a:rPr dirty="0" err="1"/>
              <a:t>situaties</a:t>
            </a:r>
            <a:r>
              <a:rPr dirty="0"/>
              <a:t> </a:t>
            </a:r>
            <a:r>
              <a:rPr dirty="0" err="1"/>
              <a:t>faciliteren</a:t>
            </a:r>
            <a:r>
              <a:rPr lang="nl-NL" dirty="0"/>
              <a:t> (zorg coördinator)</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manieren</a:t>
            </a:r>
            <a:r>
              <a:rPr dirty="0"/>
              <a:t> om </a:t>
            </a:r>
            <a:r>
              <a:rPr dirty="0" err="1"/>
              <a:t>wél</a:t>
            </a:r>
            <a:r>
              <a:rPr dirty="0"/>
              <a:t> contact </a:t>
            </a:r>
            <a:r>
              <a:rPr dirty="0" err="1"/>
              <a:t>te</a:t>
            </a:r>
            <a:r>
              <a:rPr dirty="0"/>
              <a:t> </a:t>
            </a:r>
            <a:r>
              <a:rPr dirty="0" err="1"/>
              <a:t>maken</a:t>
            </a:r>
            <a:endParaRPr dirty="0"/>
          </a:p>
        </p:txBody>
      </p:sp>
      <p:sp>
        <p:nvSpPr>
          <p:cNvPr id="3" name="Content Placeholder 2"/>
          <p:cNvSpPr>
            <a:spLocks noGrp="1"/>
          </p:cNvSpPr>
          <p:nvPr>
            <p:ph idx="1"/>
          </p:nvPr>
        </p:nvSpPr>
        <p:spPr/>
        <p:txBody>
          <a:bodyPr>
            <a:normAutofit lnSpcReduction="10000"/>
          </a:bodyPr>
          <a:lstStyle/>
          <a:p>
            <a:pPr marL="457200" indent="-457200">
              <a:buFont typeface="+mj-lt"/>
              <a:buAutoNum type="arabicPeriod"/>
            </a:pPr>
            <a:r>
              <a:rPr dirty="0"/>
              <a:t>Begin met </a:t>
            </a:r>
            <a:r>
              <a:rPr dirty="0" err="1"/>
              <a:t>iets</a:t>
            </a:r>
            <a:r>
              <a:rPr dirty="0"/>
              <a:t> </a:t>
            </a:r>
            <a:r>
              <a:rPr dirty="0" err="1"/>
              <a:t>positiefs</a:t>
            </a:r>
            <a:r>
              <a:rPr dirty="0"/>
              <a:t> over het kind</a:t>
            </a:r>
            <a:r>
              <a:rPr lang="nl-NL" dirty="0"/>
              <a:t> (neem contact op als het goed gaat)  </a:t>
            </a:r>
            <a:r>
              <a:rPr lang="nl-NL" dirty="0" err="1"/>
              <a:t>succesen</a:t>
            </a:r>
            <a:r>
              <a:rPr lang="nl-NL" dirty="0"/>
              <a:t> delen.</a:t>
            </a:r>
            <a:endParaRPr dirty="0"/>
          </a:p>
          <a:p>
            <a:pPr marL="457200" indent="-457200">
              <a:buFont typeface="+mj-lt"/>
              <a:buAutoNum type="arabicPeriod"/>
            </a:pPr>
            <a:r>
              <a:rPr dirty="0" err="1"/>
              <a:t>Gebruik</a:t>
            </a:r>
            <a:r>
              <a:rPr dirty="0"/>
              <a:t> </a:t>
            </a:r>
            <a:r>
              <a:rPr dirty="0" err="1"/>
              <a:t>eenvoudige</a:t>
            </a:r>
            <a:r>
              <a:rPr dirty="0"/>
              <a:t> taal</a:t>
            </a:r>
          </a:p>
          <a:p>
            <a:pPr marL="457200" indent="-457200">
              <a:buFont typeface="+mj-lt"/>
              <a:buAutoNum type="arabicPeriod"/>
            </a:pPr>
            <a:r>
              <a:rPr dirty="0"/>
              <a:t>Toon </a:t>
            </a:r>
            <a:r>
              <a:rPr dirty="0" err="1"/>
              <a:t>oprechte</a:t>
            </a:r>
            <a:r>
              <a:rPr dirty="0"/>
              <a:t> </a:t>
            </a:r>
            <a:r>
              <a:rPr dirty="0" err="1"/>
              <a:t>nieuwsgierigheid</a:t>
            </a:r>
            <a:endParaRPr dirty="0"/>
          </a:p>
          <a:p>
            <a:pPr marL="457200" indent="-457200">
              <a:buFont typeface="+mj-lt"/>
              <a:buAutoNum type="arabicPeriod"/>
            </a:pPr>
            <a:r>
              <a:rPr dirty="0"/>
              <a:t>Laat </a:t>
            </a:r>
            <a:r>
              <a:rPr dirty="0" err="1"/>
              <a:t>ouders</a:t>
            </a:r>
            <a:r>
              <a:rPr dirty="0"/>
              <a:t> </a:t>
            </a:r>
            <a:r>
              <a:rPr dirty="0" err="1"/>
              <a:t>praten</a:t>
            </a:r>
            <a:r>
              <a:rPr dirty="0"/>
              <a:t> – </a:t>
            </a:r>
            <a:r>
              <a:rPr dirty="0" err="1"/>
              <a:t>stel</a:t>
            </a:r>
            <a:r>
              <a:rPr dirty="0"/>
              <a:t> open </a:t>
            </a:r>
            <a:r>
              <a:rPr dirty="0" err="1"/>
              <a:t>vragen</a:t>
            </a:r>
            <a:endParaRPr dirty="0"/>
          </a:p>
          <a:p>
            <a:pPr marL="457200" indent="-457200">
              <a:buFont typeface="+mj-lt"/>
              <a:buAutoNum type="arabicPeriod"/>
            </a:pPr>
            <a:r>
              <a:rPr dirty="0" err="1"/>
              <a:t>Normaliseer</a:t>
            </a:r>
            <a:r>
              <a:rPr dirty="0"/>
              <a:t> </a:t>
            </a:r>
            <a:r>
              <a:rPr dirty="0" err="1"/>
              <a:t>schaamte</a:t>
            </a:r>
            <a:r>
              <a:rPr dirty="0"/>
              <a:t> of spanning</a:t>
            </a:r>
          </a:p>
          <a:p>
            <a:pPr marL="457200" indent="-457200">
              <a:buFont typeface="+mj-lt"/>
              <a:buAutoNum type="arabicPeriod"/>
            </a:pPr>
            <a:r>
              <a:rPr dirty="0"/>
              <a:t>Bouw </a:t>
            </a:r>
            <a:r>
              <a:rPr dirty="0" err="1"/>
              <a:t>aan</a:t>
            </a:r>
            <a:r>
              <a:rPr dirty="0"/>
              <a:t> </a:t>
            </a:r>
            <a:r>
              <a:rPr dirty="0" err="1"/>
              <a:t>vertrouwen</a:t>
            </a:r>
            <a:endParaRPr dirty="0"/>
          </a:p>
          <a:p>
            <a:pPr marL="457200" indent="-457200">
              <a:buFont typeface="+mj-lt"/>
              <a:buAutoNum type="arabicPeriod"/>
            </a:pPr>
            <a:r>
              <a:rPr dirty="0" err="1"/>
              <a:t>Betrek</a:t>
            </a:r>
            <a:r>
              <a:rPr dirty="0"/>
              <a:t> </a:t>
            </a:r>
            <a:r>
              <a:rPr dirty="0" err="1"/>
              <a:t>informele</a:t>
            </a:r>
            <a:r>
              <a:rPr dirty="0"/>
              <a:t> </a:t>
            </a:r>
            <a:r>
              <a:rPr dirty="0" err="1"/>
              <a:t>sleutelfiguren</a:t>
            </a:r>
            <a:r>
              <a:rPr lang="nl-NL" dirty="0"/>
              <a:t> ( familie, buurtvaders/buurtmoeders)</a:t>
            </a:r>
            <a:endParaRPr dirty="0"/>
          </a:p>
          <a:p>
            <a:pPr marL="457200" indent="-457200">
              <a:buFont typeface="+mj-lt"/>
              <a:buAutoNum type="arabicPeriod"/>
            </a:pPr>
            <a:r>
              <a:rPr dirty="0"/>
              <a:t>Wees </a:t>
            </a:r>
            <a:r>
              <a:rPr dirty="0" err="1"/>
              <a:t>geduldig</a:t>
            </a:r>
            <a:r>
              <a:rPr dirty="0"/>
              <a:t>: </a:t>
            </a:r>
            <a:r>
              <a:rPr dirty="0" err="1"/>
              <a:t>kleine</a:t>
            </a:r>
            <a:r>
              <a:rPr dirty="0"/>
              <a:t> </a:t>
            </a:r>
            <a:r>
              <a:rPr dirty="0" err="1"/>
              <a:t>stappen</a:t>
            </a:r>
            <a:r>
              <a:rPr dirty="0"/>
              <a:t> </a:t>
            </a:r>
            <a:r>
              <a:rPr dirty="0" err="1"/>
              <a:t>zijn</a:t>
            </a:r>
            <a:r>
              <a:rPr dirty="0"/>
              <a:t> </a:t>
            </a:r>
            <a:r>
              <a:rPr dirty="0" err="1"/>
              <a:t>ook</a:t>
            </a:r>
            <a:r>
              <a:rPr dirty="0"/>
              <a:t> contact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9562D4-FF60-B918-71CE-7B8105CB218D}"/>
              </a:ext>
            </a:extLst>
          </p:cNvPr>
          <p:cNvSpPr>
            <a:spLocks noGrp="1"/>
          </p:cNvSpPr>
          <p:nvPr>
            <p:ph type="title"/>
          </p:nvPr>
        </p:nvSpPr>
        <p:spPr/>
        <p:txBody>
          <a:bodyPr/>
          <a:lstStyle/>
          <a:p>
            <a:r>
              <a:rPr lang="nl-NL" dirty="0"/>
              <a:t>Hoe bevorder je ouderbetrokkenheid?</a:t>
            </a:r>
          </a:p>
        </p:txBody>
      </p:sp>
      <p:sp>
        <p:nvSpPr>
          <p:cNvPr id="3" name="Tijdelijke aanduiding voor inhoud 2">
            <a:extLst>
              <a:ext uri="{FF2B5EF4-FFF2-40B4-BE49-F238E27FC236}">
                <a16:creationId xmlns:a16="http://schemas.microsoft.com/office/drawing/2014/main" id="{063A3A3C-2173-1C79-B0EA-D5FF44F3F039}"/>
              </a:ext>
            </a:extLst>
          </p:cNvPr>
          <p:cNvSpPr>
            <a:spLocks noGrp="1"/>
          </p:cNvSpPr>
          <p:nvPr>
            <p:ph idx="1"/>
          </p:nvPr>
        </p:nvSpPr>
        <p:spPr/>
        <p:txBody>
          <a:bodyPr/>
          <a:lstStyle/>
          <a:p>
            <a:pPr marL="128016" lvl="1" indent="0">
              <a:buNone/>
            </a:pPr>
            <a:r>
              <a:rPr lang="nl-NL" sz="2400" dirty="0"/>
              <a:t>- Open en eerlijke communicatie tussen school en ouders</a:t>
            </a:r>
          </a:p>
          <a:p>
            <a:r>
              <a:rPr lang="nl-NL" sz="2400" dirty="0"/>
              <a:t>- Ondersteun ouders via cursussen of ouderbijeenkomsten</a:t>
            </a:r>
          </a:p>
          <a:p>
            <a:r>
              <a:rPr lang="nl-NL" sz="2400" dirty="0"/>
              <a:t>- Maak activiteiten toegankelijk (rekening met taal, tijden)</a:t>
            </a:r>
          </a:p>
          <a:p>
            <a:r>
              <a:rPr lang="nl-NL" sz="2400" dirty="0"/>
              <a:t>- Betrek ouders actief bij overgangen (bijv. basisschool naar VO)</a:t>
            </a:r>
          </a:p>
          <a:p>
            <a:endParaRPr lang="nl-NL" dirty="0"/>
          </a:p>
        </p:txBody>
      </p:sp>
    </p:spTree>
    <p:extLst>
      <p:ext uri="{BB962C8B-B14F-4D97-AF65-F5344CB8AC3E}">
        <p14:creationId xmlns:p14="http://schemas.microsoft.com/office/powerpoint/2010/main" val="30073923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0</TotalTime>
  <Words>582</Words>
  <Application>Microsoft Office PowerPoint</Application>
  <PresentationFormat>Diavoorstelling (4:3)</PresentationFormat>
  <Paragraphs>81</Paragraphs>
  <Slides>12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Tw Cen MT</vt:lpstr>
      <vt:lpstr>Tw Cen MT Condensed</vt:lpstr>
      <vt:lpstr>Wingdings</vt:lpstr>
      <vt:lpstr>Wingdings 3</vt:lpstr>
      <vt:lpstr>Integraal</vt:lpstr>
      <vt:lpstr>Ouders die je niet bereikt Contact maken in kwetsbare situaties</vt:lpstr>
      <vt:lpstr>Doel van de workshop</vt:lpstr>
      <vt:lpstr>Oorzaken van lage ouderbetrokkenheid</vt:lpstr>
      <vt:lpstr>Waarom zijn sommige ouders moeilijk te bereiken?</vt:lpstr>
      <vt:lpstr>Mogelijke gevolgen van lage ouderbetrokkenheid</vt:lpstr>
      <vt:lpstr>Mogelijke gevolgen van lage ouderbetrokkenheid</vt:lpstr>
      <vt:lpstr>De 5 bouwstenen voor oudercontact</vt:lpstr>
      <vt:lpstr>manieren om wél contact te maken</vt:lpstr>
      <vt:lpstr>Hoe bevorder je ouderbetrokkenheid?</vt:lpstr>
      <vt:lpstr>Werkvorm: Casussen</vt:lpstr>
      <vt:lpstr>Afronding &amp; Reflectie</vt:lpstr>
      <vt:lpstr>Belangrijkste inzichten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Gebruiker</dc:creator>
  <cp:keywords/>
  <dc:description>generated using python-pptx</dc:description>
  <cp:lastModifiedBy>Moncef | NEXT ST3P</cp:lastModifiedBy>
  <cp:revision>3</cp:revision>
  <dcterms:created xsi:type="dcterms:W3CDTF">2013-01-27T09:14:16Z</dcterms:created>
  <dcterms:modified xsi:type="dcterms:W3CDTF">2025-11-05T09:41:32Z</dcterms:modified>
  <cp:category/>
</cp:coreProperties>
</file>