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6" r:id="rId6"/>
    <p:sldId id="259" r:id="rId7"/>
    <p:sldId id="342" r:id="rId8"/>
    <p:sldId id="341" r:id="rId9"/>
    <p:sldId id="260" r:id="rId10"/>
    <p:sldId id="343" r:id="rId11"/>
    <p:sldId id="344" r:id="rId12"/>
    <p:sldId id="324" r:id="rId13"/>
    <p:sldId id="340" r:id="rId14"/>
    <p:sldId id="335" r:id="rId15"/>
    <p:sldId id="326" r:id="rId16"/>
    <p:sldId id="327" r:id="rId17"/>
    <p:sldId id="345"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6BE95C-5953-9374-EE5C-C7E5137BC278}" name="anke.wammes@ihub.nu" initials="an" userId="S::urn:spo:guest#anke.wammes@ihub.nu::"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F201F-AD94-61BD-3647-D1FF6C1494B1}" v="146" dt="2024-03-08T09:14:46.303"/>
    <p1510:client id="{24447DDF-568A-17B1-C526-1175974DC41E}" v="282" dt="2024-03-07T09:43:28.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9" d="100"/>
          <a:sy n="99" d="100"/>
        </p:scale>
        <p:origin x="9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21.11.2025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21.11.2025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21.11.2025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ctrTitle"/>
          </p:nvPr>
        </p:nvSpPr>
        <p:spPr>
          <a:xfrm>
            <a:off x="3757442" y="2399017"/>
            <a:ext cx="6194278" cy="1338492"/>
          </a:xfrm>
        </p:spPr>
        <p:txBody>
          <a:bodyPr anchor="b">
            <a:noAutofit/>
          </a:bodyPr>
          <a:lstStyle>
            <a:lvl1pPr algn="l">
              <a:defRPr sz="4400" b="1" cap="all" baseline="0">
                <a:solidFill>
                  <a:schemeClr val="tx1"/>
                </a:solidFill>
                <a:latin typeface="+mn-lt"/>
              </a:defRPr>
            </a:lvl1pPr>
          </a:lstStyle>
          <a:p>
            <a:r>
              <a:rPr lang="nl-NL"/>
              <a:t>Titelstijl van model bewerken</a:t>
            </a:r>
          </a:p>
        </p:txBody>
      </p:sp>
      <p:sp>
        <p:nvSpPr>
          <p:cNvPr id="8" name="Ondertitel 2"/>
          <p:cNvSpPr>
            <a:spLocks noGrp="1"/>
          </p:cNvSpPr>
          <p:nvPr>
            <p:ph type="subTitle" idx="1"/>
          </p:nvPr>
        </p:nvSpPr>
        <p:spPr>
          <a:xfrm>
            <a:off x="3757442" y="3752023"/>
            <a:ext cx="6194278" cy="765425"/>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5" name="Tijdelijke aanduiding voor tekst 4">
            <a:extLst>
              <a:ext uri="{FF2B5EF4-FFF2-40B4-BE49-F238E27FC236}">
                <a16:creationId xmlns:a16="http://schemas.microsoft.com/office/drawing/2014/main" id="{B1898061-15F2-EA45-817B-C0B5C2FAEBDC}"/>
              </a:ext>
            </a:extLst>
          </p:cNvPr>
          <p:cNvSpPr>
            <a:spLocks noGrp="1"/>
          </p:cNvSpPr>
          <p:nvPr>
            <p:ph type="body" sz="quarter" idx="10"/>
          </p:nvPr>
        </p:nvSpPr>
        <p:spPr>
          <a:xfrm>
            <a:off x="3757613" y="1853825"/>
            <a:ext cx="6194425" cy="544512"/>
          </a:xfrm>
        </p:spPr>
        <p:txBody>
          <a:bodyPr>
            <a:noAutofit/>
          </a:bodyPr>
          <a:lstStyle>
            <a:lvl1pPr marL="0" indent="0">
              <a:buNone/>
              <a:defRPr sz="2400"/>
            </a:lvl1pPr>
          </a:lstStyle>
          <a:p>
            <a:pPr lvl="0"/>
            <a:r>
              <a:rPr lang="nl-NL"/>
              <a:t>Klikken om de tekststijl van het model te bewerken</a:t>
            </a:r>
          </a:p>
        </p:txBody>
      </p:sp>
    </p:spTree>
    <p:extLst>
      <p:ext uri="{BB962C8B-B14F-4D97-AF65-F5344CB8AC3E}">
        <p14:creationId xmlns:p14="http://schemas.microsoft.com/office/powerpoint/2010/main" val="83745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p:cNvSpPr>
            <a:spLocks noGrp="1"/>
          </p:cNvSpPr>
          <p:nvPr>
            <p:ph type="ctrTitle"/>
          </p:nvPr>
        </p:nvSpPr>
        <p:spPr>
          <a:xfrm>
            <a:off x="3140222" y="968375"/>
            <a:ext cx="6369538" cy="1376363"/>
          </a:xfrm>
        </p:spPr>
        <p:txBody>
          <a:bodyPr anchor="b">
            <a:normAutofit/>
          </a:bodyPr>
          <a:lstStyle>
            <a:lvl1pPr algn="l">
              <a:defRPr sz="4400" b="1" cap="all" baseline="0">
                <a:solidFill>
                  <a:schemeClr val="tx1"/>
                </a:solidFill>
                <a:latin typeface="+mn-lt"/>
              </a:defRPr>
            </a:lvl1pPr>
          </a:lstStyle>
          <a:p>
            <a:r>
              <a:rPr lang="nl-NL"/>
              <a:t>Titelstijl van model bewerken</a:t>
            </a:r>
          </a:p>
        </p:txBody>
      </p:sp>
      <p:sp>
        <p:nvSpPr>
          <p:cNvPr id="8" name="Ondertitel 2"/>
          <p:cNvSpPr>
            <a:spLocks noGrp="1"/>
          </p:cNvSpPr>
          <p:nvPr>
            <p:ph type="subTitle" idx="1"/>
          </p:nvPr>
        </p:nvSpPr>
        <p:spPr>
          <a:xfrm>
            <a:off x="3140222" y="2344738"/>
            <a:ext cx="4405437" cy="361291"/>
          </a:xfrm>
        </p:spPr>
        <p:txBody>
          <a:bodyPr>
            <a:normAutofit/>
          </a:bodyPr>
          <a:lstStyle>
            <a:lvl1pPr marL="0" indent="0" algn="l">
              <a:buNone/>
              <a:defRPr sz="1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3" name="Tijdelijke aanduiding voor tekst 2">
            <a:extLst>
              <a:ext uri="{FF2B5EF4-FFF2-40B4-BE49-F238E27FC236}">
                <a16:creationId xmlns:a16="http://schemas.microsoft.com/office/drawing/2014/main" id="{E824288B-C4EE-2E4D-A1E5-A9893F02A378}"/>
              </a:ext>
            </a:extLst>
          </p:cNvPr>
          <p:cNvSpPr>
            <a:spLocks noGrp="1"/>
          </p:cNvSpPr>
          <p:nvPr>
            <p:ph type="body" sz="quarter" idx="10"/>
          </p:nvPr>
        </p:nvSpPr>
        <p:spPr>
          <a:xfrm>
            <a:off x="3140075" y="581025"/>
            <a:ext cx="6369050" cy="387350"/>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l-NL"/>
              <a:t>Klikken om de tekststijl van het model te bewerken</a:t>
            </a:r>
          </a:p>
        </p:txBody>
      </p:sp>
    </p:spTree>
    <p:extLst>
      <p:ext uri="{BB962C8B-B14F-4D97-AF65-F5344CB8AC3E}">
        <p14:creationId xmlns:p14="http://schemas.microsoft.com/office/powerpoint/2010/main" val="38510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koloms tekstdia+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3"/>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8" name="Tijdelijke aanduiding voor dianummer 5"/>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9" name="Tijdelijke aanduiding voor inhoud 2"/>
          <p:cNvSpPr>
            <a:spLocks noGrp="1"/>
          </p:cNvSpPr>
          <p:nvPr>
            <p:ph sz="half" idx="1"/>
          </p:nvPr>
        </p:nvSpPr>
        <p:spPr>
          <a:xfrm>
            <a:off x="1604108" y="1825625"/>
            <a:ext cx="4773832"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inhoud 3"/>
          <p:cNvSpPr>
            <a:spLocks noGrp="1"/>
          </p:cNvSpPr>
          <p:nvPr>
            <p:ph sz="half" idx="10"/>
          </p:nvPr>
        </p:nvSpPr>
        <p:spPr>
          <a:xfrm>
            <a:off x="6576060" y="1825625"/>
            <a:ext cx="477774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
            <a:extLst>
              <a:ext uri="{FF2B5EF4-FFF2-40B4-BE49-F238E27FC236}">
                <a16:creationId xmlns:a16="http://schemas.microsoft.com/office/drawing/2014/main" id="{0C00DA90-1240-3143-8FAF-7A311BB99FB8}"/>
              </a:ext>
            </a:extLst>
          </p:cNvPr>
          <p:cNvSpPr>
            <a:spLocks noGrp="1"/>
          </p:cNvSpPr>
          <p:nvPr>
            <p:ph type="ctrTitle"/>
          </p:nvPr>
        </p:nvSpPr>
        <p:spPr>
          <a:xfrm>
            <a:off x="1604107" y="968375"/>
            <a:ext cx="9752817" cy="681521"/>
          </a:xfrm>
        </p:spPr>
        <p:txBody>
          <a:bodyPr anchor="b">
            <a:normAutofit/>
          </a:bodyPr>
          <a:lstStyle>
            <a:lvl1pPr algn="l">
              <a:defRPr sz="4400" b="1" cap="all" baseline="0">
                <a:solidFill>
                  <a:schemeClr val="tx1"/>
                </a:solidFill>
                <a:latin typeface="+mn-lt"/>
              </a:defRPr>
            </a:lvl1pPr>
          </a:lstStyle>
          <a:p>
            <a:r>
              <a:rPr lang="nl-NL"/>
              <a:t>Titelstijl van model bewerken</a:t>
            </a:r>
          </a:p>
        </p:txBody>
      </p:sp>
    </p:spTree>
    <p:extLst>
      <p:ext uri="{BB962C8B-B14F-4D97-AF65-F5344CB8AC3E}">
        <p14:creationId xmlns:p14="http://schemas.microsoft.com/office/powerpoint/2010/main" val="2035169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koloms tekst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3"/>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8" name="Tijdelijke aanduiding voor dianummer 5"/>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9" name="Tijdelijke aanduiding voor inhoud 2"/>
          <p:cNvSpPr>
            <a:spLocks noGrp="1"/>
          </p:cNvSpPr>
          <p:nvPr>
            <p:ph sz="half" idx="1"/>
          </p:nvPr>
        </p:nvSpPr>
        <p:spPr>
          <a:xfrm>
            <a:off x="1604108" y="968375"/>
            <a:ext cx="4773832" cy="5208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inhoud 3"/>
          <p:cNvSpPr>
            <a:spLocks noGrp="1"/>
          </p:cNvSpPr>
          <p:nvPr>
            <p:ph sz="half" idx="10"/>
          </p:nvPr>
        </p:nvSpPr>
        <p:spPr>
          <a:xfrm>
            <a:off x="6576060" y="968375"/>
            <a:ext cx="4777740" cy="5208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6325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koloms tekst+afbeelding+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3"/>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8" name="Tijdelijke aanduiding voor dianummer 5"/>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9" name="Tijdelijke aanduiding voor inhoud 2"/>
          <p:cNvSpPr>
            <a:spLocks noGrp="1"/>
          </p:cNvSpPr>
          <p:nvPr>
            <p:ph sz="half" idx="1"/>
          </p:nvPr>
        </p:nvSpPr>
        <p:spPr>
          <a:xfrm>
            <a:off x="1604108" y="1825625"/>
            <a:ext cx="4773832"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2"/>
          <p:cNvSpPr>
            <a:spLocks noGrp="1"/>
          </p:cNvSpPr>
          <p:nvPr>
            <p:ph type="pic" idx="10"/>
          </p:nvPr>
        </p:nvSpPr>
        <p:spPr>
          <a:xfrm>
            <a:off x="6586654" y="1825625"/>
            <a:ext cx="4770271"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6" name="Titel 1">
            <a:extLst>
              <a:ext uri="{FF2B5EF4-FFF2-40B4-BE49-F238E27FC236}">
                <a16:creationId xmlns:a16="http://schemas.microsoft.com/office/drawing/2014/main" id="{19B2722B-E5EA-C74C-903F-03F1BEE60301}"/>
              </a:ext>
            </a:extLst>
          </p:cNvPr>
          <p:cNvSpPr>
            <a:spLocks noGrp="1"/>
          </p:cNvSpPr>
          <p:nvPr>
            <p:ph type="ctrTitle"/>
          </p:nvPr>
        </p:nvSpPr>
        <p:spPr>
          <a:xfrm>
            <a:off x="1604107" y="968375"/>
            <a:ext cx="9752817" cy="681521"/>
          </a:xfrm>
        </p:spPr>
        <p:txBody>
          <a:bodyPr anchor="b">
            <a:normAutofit/>
          </a:bodyPr>
          <a:lstStyle>
            <a:lvl1pPr algn="l">
              <a:defRPr sz="4400" b="1" cap="all" baseline="0">
                <a:solidFill>
                  <a:schemeClr val="tx1"/>
                </a:solidFill>
                <a:latin typeface="+mn-lt"/>
              </a:defRPr>
            </a:lvl1pPr>
          </a:lstStyle>
          <a:p>
            <a:r>
              <a:rPr lang="nl-NL"/>
              <a:t>Titelstijl van model bewerken</a:t>
            </a:r>
          </a:p>
        </p:txBody>
      </p:sp>
    </p:spTree>
    <p:extLst>
      <p:ext uri="{BB962C8B-B14F-4D97-AF65-F5344CB8AC3E}">
        <p14:creationId xmlns:p14="http://schemas.microsoft.com/office/powerpoint/2010/main" val="68853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koloms tekst+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datum 3"/>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8" name="Tijdelijke aanduiding voor dianummer 5"/>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9" name="Tijdelijke aanduiding voor inhoud 2"/>
          <p:cNvSpPr>
            <a:spLocks noGrp="1"/>
          </p:cNvSpPr>
          <p:nvPr>
            <p:ph sz="half" idx="1"/>
          </p:nvPr>
        </p:nvSpPr>
        <p:spPr>
          <a:xfrm>
            <a:off x="1604108" y="968375"/>
            <a:ext cx="4773832" cy="5208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afbeelding 2"/>
          <p:cNvSpPr>
            <a:spLocks noGrp="1"/>
          </p:cNvSpPr>
          <p:nvPr>
            <p:ph type="pic" idx="10"/>
          </p:nvPr>
        </p:nvSpPr>
        <p:spPr>
          <a:xfrm>
            <a:off x="6586654" y="968375"/>
            <a:ext cx="4770271" cy="5208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423859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koloms tekst+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3">
            <a:extLst>
              <a:ext uri="{FF2B5EF4-FFF2-40B4-BE49-F238E27FC236}">
                <a16:creationId xmlns:a16="http://schemas.microsoft.com/office/drawing/2014/main" id="{1A7DD9B4-FBF0-5444-AE12-8BBDD09C95D7}"/>
              </a:ext>
            </a:extLst>
          </p:cNvPr>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4" name="Tijdelijke aanduiding voor dianummer 5">
            <a:extLst>
              <a:ext uri="{FF2B5EF4-FFF2-40B4-BE49-F238E27FC236}">
                <a16:creationId xmlns:a16="http://schemas.microsoft.com/office/drawing/2014/main" id="{6DBC67B8-F2D0-9041-A3C6-6B500118C837}"/>
              </a:ext>
            </a:extLst>
          </p:cNvPr>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5" name="Tijdelijke aanduiding voor inhoud 2">
            <a:extLst>
              <a:ext uri="{FF2B5EF4-FFF2-40B4-BE49-F238E27FC236}">
                <a16:creationId xmlns:a16="http://schemas.microsoft.com/office/drawing/2014/main" id="{84FEE5F4-525F-1C49-B984-A597F0BA8441}"/>
              </a:ext>
            </a:extLst>
          </p:cNvPr>
          <p:cNvSpPr>
            <a:spLocks noGrp="1"/>
          </p:cNvSpPr>
          <p:nvPr>
            <p:ph sz="half" idx="1"/>
          </p:nvPr>
        </p:nvSpPr>
        <p:spPr>
          <a:xfrm>
            <a:off x="1604108" y="1825625"/>
            <a:ext cx="9752818"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tel 1">
            <a:extLst>
              <a:ext uri="{FF2B5EF4-FFF2-40B4-BE49-F238E27FC236}">
                <a16:creationId xmlns:a16="http://schemas.microsoft.com/office/drawing/2014/main" id="{3E437414-68E2-7941-8DC5-4A139CEB3E90}"/>
              </a:ext>
            </a:extLst>
          </p:cNvPr>
          <p:cNvSpPr>
            <a:spLocks noGrp="1"/>
          </p:cNvSpPr>
          <p:nvPr>
            <p:ph type="ctrTitle"/>
          </p:nvPr>
        </p:nvSpPr>
        <p:spPr>
          <a:xfrm>
            <a:off x="1604107" y="968375"/>
            <a:ext cx="9752817" cy="681521"/>
          </a:xfrm>
        </p:spPr>
        <p:txBody>
          <a:bodyPr anchor="b">
            <a:normAutofit/>
          </a:bodyPr>
          <a:lstStyle>
            <a:lvl1pPr algn="l">
              <a:defRPr sz="4400" b="1" cap="all" baseline="0">
                <a:solidFill>
                  <a:schemeClr val="tx1"/>
                </a:solidFill>
                <a:latin typeface="+mn-lt"/>
              </a:defRPr>
            </a:lvl1pPr>
          </a:lstStyle>
          <a:p>
            <a:r>
              <a:rPr lang="nl-NL"/>
              <a:t>Titelstijl van model bewerken</a:t>
            </a:r>
          </a:p>
        </p:txBody>
      </p:sp>
    </p:spTree>
    <p:extLst>
      <p:ext uri="{BB962C8B-B14F-4D97-AF65-F5344CB8AC3E}">
        <p14:creationId xmlns:p14="http://schemas.microsoft.com/office/powerpoint/2010/main" val="296248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koloms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3">
            <a:extLst>
              <a:ext uri="{FF2B5EF4-FFF2-40B4-BE49-F238E27FC236}">
                <a16:creationId xmlns:a16="http://schemas.microsoft.com/office/drawing/2014/main" id="{1A7DD9B4-FBF0-5444-AE12-8BBDD09C95D7}"/>
              </a:ext>
            </a:extLst>
          </p:cNvPr>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4" name="Tijdelijke aanduiding voor dianummer 5">
            <a:extLst>
              <a:ext uri="{FF2B5EF4-FFF2-40B4-BE49-F238E27FC236}">
                <a16:creationId xmlns:a16="http://schemas.microsoft.com/office/drawing/2014/main" id="{6DBC67B8-F2D0-9041-A3C6-6B500118C837}"/>
              </a:ext>
            </a:extLst>
          </p:cNvPr>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5" name="Tijdelijke aanduiding voor inhoud 2">
            <a:extLst>
              <a:ext uri="{FF2B5EF4-FFF2-40B4-BE49-F238E27FC236}">
                <a16:creationId xmlns:a16="http://schemas.microsoft.com/office/drawing/2014/main" id="{84FEE5F4-525F-1C49-B984-A597F0BA8441}"/>
              </a:ext>
            </a:extLst>
          </p:cNvPr>
          <p:cNvSpPr>
            <a:spLocks noGrp="1"/>
          </p:cNvSpPr>
          <p:nvPr>
            <p:ph sz="half" idx="1"/>
          </p:nvPr>
        </p:nvSpPr>
        <p:spPr>
          <a:xfrm>
            <a:off x="1604108" y="968375"/>
            <a:ext cx="9752818" cy="5208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7490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21.11.2025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koloms afbeelding+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3">
            <a:extLst>
              <a:ext uri="{FF2B5EF4-FFF2-40B4-BE49-F238E27FC236}">
                <a16:creationId xmlns:a16="http://schemas.microsoft.com/office/drawing/2014/main" id="{2C0FB1FD-898A-DE4E-B88F-5E66B95E1D1E}"/>
              </a:ext>
            </a:extLst>
          </p:cNvPr>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4" name="Tijdelijke aanduiding voor dianummer 5">
            <a:extLst>
              <a:ext uri="{FF2B5EF4-FFF2-40B4-BE49-F238E27FC236}">
                <a16:creationId xmlns:a16="http://schemas.microsoft.com/office/drawing/2014/main" id="{4853373C-01E0-F649-B6FF-1B6F9A9D05E8}"/>
              </a:ext>
            </a:extLst>
          </p:cNvPr>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8" name="Tijdelijke aanduiding voor afbeelding 2">
            <a:extLst>
              <a:ext uri="{FF2B5EF4-FFF2-40B4-BE49-F238E27FC236}">
                <a16:creationId xmlns:a16="http://schemas.microsoft.com/office/drawing/2014/main" id="{03F5EA8D-12AB-8E4C-B801-C38F80F29160}"/>
              </a:ext>
            </a:extLst>
          </p:cNvPr>
          <p:cNvSpPr>
            <a:spLocks noGrp="1"/>
          </p:cNvSpPr>
          <p:nvPr>
            <p:ph type="pic" idx="10"/>
          </p:nvPr>
        </p:nvSpPr>
        <p:spPr>
          <a:xfrm>
            <a:off x="1604108" y="1825625"/>
            <a:ext cx="9752818"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9" name="Titel 1">
            <a:extLst>
              <a:ext uri="{FF2B5EF4-FFF2-40B4-BE49-F238E27FC236}">
                <a16:creationId xmlns:a16="http://schemas.microsoft.com/office/drawing/2014/main" id="{58988EA6-A456-844A-8727-FBE54FA6673F}"/>
              </a:ext>
            </a:extLst>
          </p:cNvPr>
          <p:cNvSpPr>
            <a:spLocks noGrp="1"/>
          </p:cNvSpPr>
          <p:nvPr>
            <p:ph type="ctrTitle"/>
          </p:nvPr>
        </p:nvSpPr>
        <p:spPr>
          <a:xfrm>
            <a:off x="1604107" y="968375"/>
            <a:ext cx="9752817" cy="681521"/>
          </a:xfrm>
        </p:spPr>
        <p:txBody>
          <a:bodyPr anchor="b">
            <a:normAutofit/>
          </a:bodyPr>
          <a:lstStyle>
            <a:lvl1pPr algn="l">
              <a:defRPr sz="4400" b="1" cap="all" baseline="0">
                <a:solidFill>
                  <a:schemeClr val="tx1"/>
                </a:solidFill>
                <a:latin typeface="+mn-lt"/>
              </a:defRPr>
            </a:lvl1pPr>
          </a:lstStyle>
          <a:p>
            <a:r>
              <a:rPr lang="nl-NL"/>
              <a:t>Titelstijl van model bewerken</a:t>
            </a:r>
          </a:p>
        </p:txBody>
      </p:sp>
    </p:spTree>
    <p:extLst>
      <p:ext uri="{BB962C8B-B14F-4D97-AF65-F5344CB8AC3E}">
        <p14:creationId xmlns:p14="http://schemas.microsoft.com/office/powerpoint/2010/main" val="1383284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koloms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atum 3">
            <a:extLst>
              <a:ext uri="{FF2B5EF4-FFF2-40B4-BE49-F238E27FC236}">
                <a16:creationId xmlns:a16="http://schemas.microsoft.com/office/drawing/2014/main" id="{2C0FB1FD-898A-DE4E-B88F-5E66B95E1D1E}"/>
              </a:ext>
            </a:extLst>
          </p:cNvPr>
          <p:cNvSpPr>
            <a:spLocks noGrp="1"/>
          </p:cNvSpPr>
          <p:nvPr>
            <p:ph type="dt" sz="half" idx="2"/>
          </p:nvPr>
        </p:nvSpPr>
        <p:spPr>
          <a:xfrm>
            <a:off x="1604108" y="490964"/>
            <a:ext cx="2743200" cy="365125"/>
          </a:xfrm>
          <a:prstGeom prst="rect">
            <a:avLst/>
          </a:prstGeom>
        </p:spPr>
        <p:txBody>
          <a:bodyPr vert="horz" lIns="91440" tIns="45720" rIns="91440" bIns="45720" rtlCol="0" anchor="ctr"/>
          <a:lstStyle>
            <a:lvl1pPr algn="l">
              <a:defRPr sz="1200">
                <a:solidFill>
                  <a:schemeClr val="tx1"/>
                </a:solidFill>
              </a:defRPr>
            </a:lvl1pPr>
          </a:lstStyle>
          <a:p>
            <a:fld id="{3FEAA2BA-7C3D-F94F-BE49-F62BDE7DE3F5}" type="datetime4">
              <a:rPr lang="nl-NL" smtClean="0"/>
              <a:t>21 november 2025</a:t>
            </a:fld>
            <a:endParaRPr lang="nl-NL"/>
          </a:p>
        </p:txBody>
      </p:sp>
      <p:sp>
        <p:nvSpPr>
          <p:cNvPr id="4" name="Tijdelijke aanduiding voor dianummer 5">
            <a:extLst>
              <a:ext uri="{FF2B5EF4-FFF2-40B4-BE49-F238E27FC236}">
                <a16:creationId xmlns:a16="http://schemas.microsoft.com/office/drawing/2014/main" id="{4853373C-01E0-F649-B6FF-1B6F9A9D05E8}"/>
              </a:ext>
            </a:extLst>
          </p:cNvPr>
          <p:cNvSpPr>
            <a:spLocks noGrp="1"/>
          </p:cNvSpPr>
          <p:nvPr>
            <p:ph type="sldNum" sz="quarter" idx="4"/>
          </p:nvPr>
        </p:nvSpPr>
        <p:spPr>
          <a:xfrm>
            <a:off x="8613726" y="490964"/>
            <a:ext cx="2743200" cy="365125"/>
          </a:xfrm>
          <a:prstGeom prst="rect">
            <a:avLst/>
          </a:prstGeom>
        </p:spPr>
        <p:txBody>
          <a:bodyPr vert="horz" lIns="91440" tIns="45720" rIns="91440" bIns="45720" rtlCol="0" anchor="ctr"/>
          <a:lstStyle>
            <a:lvl1pPr algn="r">
              <a:defRPr sz="1200">
                <a:solidFill>
                  <a:schemeClr val="tx1"/>
                </a:solidFill>
              </a:defRPr>
            </a:lvl1pPr>
          </a:lstStyle>
          <a:p>
            <a:fld id="{780C529C-6589-4B4F-B934-BE4B163395A6}" type="slidenum">
              <a:rPr lang="nl-NL" smtClean="0"/>
              <a:pPr/>
              <a:t>‹nr.›</a:t>
            </a:fld>
            <a:endParaRPr lang="nl-NL"/>
          </a:p>
        </p:txBody>
      </p:sp>
      <p:sp>
        <p:nvSpPr>
          <p:cNvPr id="8" name="Tijdelijke aanduiding voor afbeelding 2">
            <a:extLst>
              <a:ext uri="{FF2B5EF4-FFF2-40B4-BE49-F238E27FC236}">
                <a16:creationId xmlns:a16="http://schemas.microsoft.com/office/drawing/2014/main" id="{03F5EA8D-12AB-8E4C-B801-C38F80F29160}"/>
              </a:ext>
            </a:extLst>
          </p:cNvPr>
          <p:cNvSpPr>
            <a:spLocks noGrp="1"/>
          </p:cNvSpPr>
          <p:nvPr>
            <p:ph type="pic" idx="10"/>
          </p:nvPr>
        </p:nvSpPr>
        <p:spPr>
          <a:xfrm>
            <a:off x="1604108" y="968375"/>
            <a:ext cx="9752818" cy="5208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81307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21.11.2025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21.11.2025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21.11.2025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21.11.2025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21.11.2025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21.11.2025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21.11.2025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21.11.2025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9" r:id="rId6"/>
    <p:sldLayoutId id="2147483664" r:id="rId7"/>
    <p:sldLayoutId id="2147483666" r:id="rId8"/>
    <p:sldLayoutId id="2147483668" r:id="rId9"/>
    <p:sldLayoutId id="2147483670"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04109" y="1336308"/>
            <a:ext cx="9874738"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1604109" y="2661871"/>
            <a:ext cx="9874738" cy="352009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8116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6" r:id="rId6"/>
    <p:sldLayoutId id="2147483653" r:id="rId7"/>
    <p:sldLayoutId id="2147483657" r:id="rId8"/>
    <p:sldLayoutId id="2147483654" r:id="rId9"/>
    <p:sldLayoutId id="2147483658"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wiel, kleding, tekening, schoeisel&#10;&#10;Automatisch gegenereerde beschrijving">
            <a:extLst>
              <a:ext uri="{FF2B5EF4-FFF2-40B4-BE49-F238E27FC236}">
                <a16:creationId xmlns:a16="http://schemas.microsoft.com/office/drawing/2014/main" id="{17663F7D-E18C-3E1F-A00E-EE0DDBA728ED}"/>
              </a:ext>
            </a:extLst>
          </p:cNvPr>
          <p:cNvPicPr>
            <a:picLocks noChangeAspect="1"/>
          </p:cNvPicPr>
          <p:nvPr/>
        </p:nvPicPr>
        <p:blipFill rotWithShape="1">
          <a:blip r:embed="rId2"/>
          <a:srcRect t="14837" b="6207"/>
          <a:stretch/>
        </p:blipFill>
        <p:spPr>
          <a:xfrm>
            <a:off x="1671983" y="1716156"/>
            <a:ext cx="9245601" cy="4872383"/>
          </a:xfrm>
          <a:prstGeom prst="rect">
            <a:avLst/>
          </a:prstGeom>
        </p:spPr>
      </p:pic>
      <p:sp>
        <p:nvSpPr>
          <p:cNvPr id="8" name="Tekstvak 7">
            <a:extLst>
              <a:ext uri="{FF2B5EF4-FFF2-40B4-BE49-F238E27FC236}">
                <a16:creationId xmlns:a16="http://schemas.microsoft.com/office/drawing/2014/main" id="{EDB7FEB3-6404-7CC1-A89C-7C14B7946E9F}"/>
              </a:ext>
            </a:extLst>
          </p:cNvPr>
          <p:cNvSpPr txBox="1"/>
          <p:nvPr/>
        </p:nvSpPr>
        <p:spPr>
          <a:xfrm>
            <a:off x="583097" y="406400"/>
            <a:ext cx="1122458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i="1" dirty="0">
                <a:solidFill>
                  <a:srgbClr val="FFFFFF"/>
                </a:solidFill>
                <a:latin typeface="Century Gothic"/>
                <a:cs typeface="Segoe UI"/>
              </a:rPr>
              <a:t>Onderwijscoalities af- en ombouw Jeugdhulp</a:t>
            </a:r>
            <a:r>
              <a:rPr lang="en-US" sz="2400" dirty="0">
                <a:solidFill>
                  <a:srgbClr val="1E1E66"/>
                </a:solidFill>
                <a:latin typeface="Century Gothic"/>
                <a:cs typeface="Segoe UI"/>
              </a:rPr>
              <a:t>​</a:t>
            </a:r>
            <a:r>
              <a:rPr lang="en-US" sz="2400" i="1" dirty="0">
                <a:solidFill>
                  <a:srgbClr val="FFFFFF"/>
                </a:solidFill>
                <a:latin typeface="Century Gothic"/>
                <a:cs typeface="Segoe UI"/>
              </a:rPr>
              <a:t>Plus</a:t>
            </a:r>
          </a:p>
          <a:p>
            <a:pPr algn="ctr"/>
            <a:r>
              <a:rPr lang="nl-NL" sz="2800" b="1" dirty="0">
                <a:solidFill>
                  <a:srgbClr val="FFFFFF"/>
                </a:solidFill>
                <a:latin typeface="Century Gothic"/>
                <a:cs typeface="Segoe UI"/>
              </a:rPr>
              <a:t>‘Beweging’ op de route naar inclusief onderwijs</a:t>
            </a:r>
          </a:p>
          <a:p>
            <a:pPr algn="ctr"/>
            <a:r>
              <a:rPr lang="nl-NL" sz="2400" i="1" dirty="0">
                <a:solidFill>
                  <a:srgbClr val="FFFFFF"/>
                </a:solidFill>
                <a:latin typeface="Century Gothic"/>
                <a:cs typeface="Segoe UI"/>
              </a:rPr>
              <a:t>Landsdeel Zuid West</a:t>
            </a:r>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7665-3D21-EFDB-6A00-5C4A9BA84680}"/>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2C7D92AF-DB26-A35D-9FD7-246DB87AE3D1}"/>
              </a:ext>
            </a:extLst>
          </p:cNvPr>
          <p:cNvSpPr txBox="1"/>
          <p:nvPr/>
        </p:nvSpPr>
        <p:spPr>
          <a:xfrm>
            <a:off x="1507524" y="1259175"/>
            <a:ext cx="10515600" cy="3354765"/>
          </a:xfrm>
          <a:prstGeom prst="rect">
            <a:avLst/>
          </a:prstGeom>
          <a:noFill/>
        </p:spPr>
        <p:txBody>
          <a:bodyPr wrap="square" lIns="91440" tIns="45720" rIns="91440" bIns="45720" anchor="t">
            <a:spAutoFit/>
          </a:bodyPr>
          <a:lstStyle/>
          <a:p>
            <a:r>
              <a:rPr lang="nl-NL" sz="3600" b="1" dirty="0">
                <a:latin typeface="Calibri"/>
                <a:ea typeface="Calibri Light"/>
                <a:cs typeface="Calibri Light"/>
              </a:rPr>
              <a:t>Randvoorwaarden voor leren/ontwikkelen</a:t>
            </a:r>
            <a:endParaRPr lang="nl-NL" dirty="0">
              <a:latin typeface="Calibri"/>
              <a:ea typeface="Calibri" panose="020F0502020204030204"/>
              <a:cs typeface="Calibri" panose="020F0502020204030204"/>
            </a:endParaRPr>
          </a:p>
          <a:p>
            <a:endParaRPr lang="nl-NL" sz="3600" b="1" dirty="0">
              <a:latin typeface="Calibri"/>
              <a:ea typeface="Calibri Light"/>
              <a:cs typeface="Calibri Light"/>
            </a:endParaRPr>
          </a:p>
          <a:p>
            <a:pPr marL="571500" indent="-571500">
              <a:buFont typeface="Arial"/>
              <a:buChar char="•"/>
            </a:pPr>
            <a:r>
              <a:rPr lang="nl-NL" sz="2800" dirty="0">
                <a:latin typeface="Calibri"/>
                <a:ea typeface="Calibri Light"/>
                <a:cs typeface="Calibri Light"/>
              </a:rPr>
              <a:t>Autonomie</a:t>
            </a:r>
            <a:endParaRPr lang="nl-NL" dirty="0">
              <a:latin typeface="Calibri"/>
              <a:ea typeface="Calibri" panose="020F0502020204030204"/>
              <a:cs typeface="Calibri" panose="020F0502020204030204"/>
            </a:endParaRPr>
          </a:p>
          <a:p>
            <a:pPr marL="571500" indent="-571500">
              <a:buFont typeface="Arial"/>
              <a:buChar char="•"/>
            </a:pPr>
            <a:r>
              <a:rPr lang="nl-NL" sz="2800" dirty="0">
                <a:latin typeface="Calibri"/>
                <a:ea typeface="Calibri Light"/>
                <a:cs typeface="Calibri Light"/>
              </a:rPr>
              <a:t>Verbinding</a:t>
            </a:r>
            <a:endParaRPr lang="nl-NL" dirty="0">
              <a:latin typeface="Calibri"/>
              <a:ea typeface="Calibri" panose="020F0502020204030204"/>
              <a:cs typeface="Calibri" panose="020F0502020204030204"/>
            </a:endParaRPr>
          </a:p>
          <a:p>
            <a:pPr marL="571500" indent="-571500">
              <a:buFont typeface="Arial"/>
              <a:buChar char="•"/>
            </a:pPr>
            <a:r>
              <a:rPr lang="nl-NL" sz="2800" dirty="0">
                <a:latin typeface="Calibri"/>
                <a:ea typeface="Calibri Light"/>
                <a:cs typeface="Calibri Light"/>
              </a:rPr>
              <a:t>Competenties</a:t>
            </a:r>
            <a:endParaRPr lang="nl-NL" dirty="0">
              <a:latin typeface="Calibri"/>
              <a:ea typeface="Calibri" panose="020F0502020204030204"/>
              <a:cs typeface="Calibri" panose="020F0502020204030204"/>
            </a:endParaRPr>
          </a:p>
          <a:p>
            <a:endParaRPr lang="nl-NL" sz="2800">
              <a:latin typeface="Calibri"/>
              <a:ea typeface="Calibri Light"/>
              <a:cs typeface="Calibri Light"/>
            </a:endParaRPr>
          </a:p>
          <a:p>
            <a:r>
              <a:rPr lang="nl-NL" sz="2800" dirty="0">
                <a:latin typeface="Calibri"/>
                <a:ea typeface="Calibri Light"/>
                <a:cs typeface="Calibri Light"/>
              </a:rPr>
              <a:t>… maar dat kan alleen vanuit </a:t>
            </a:r>
            <a:r>
              <a:rPr lang="nl-NL" sz="2800" b="1" u="sng" dirty="0">
                <a:latin typeface="Calibri"/>
                <a:ea typeface="Calibri Light"/>
                <a:cs typeface="Calibri Light"/>
              </a:rPr>
              <a:t>veiligheid</a:t>
            </a:r>
          </a:p>
        </p:txBody>
      </p:sp>
    </p:spTree>
    <p:extLst>
      <p:ext uri="{BB962C8B-B14F-4D97-AF65-F5344CB8AC3E}">
        <p14:creationId xmlns:p14="http://schemas.microsoft.com/office/powerpoint/2010/main" val="175543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AC1F9D9-BE8C-C877-810B-D3ACA5455248}"/>
              </a:ext>
            </a:extLst>
          </p:cNvPr>
          <p:cNvSpPr txBox="1"/>
          <p:nvPr/>
        </p:nvSpPr>
        <p:spPr>
          <a:xfrm>
            <a:off x="1587061" y="335451"/>
            <a:ext cx="9848193" cy="2400657"/>
          </a:xfrm>
          <a:prstGeom prst="rect">
            <a:avLst/>
          </a:prstGeom>
          <a:noFill/>
        </p:spPr>
        <p:txBody>
          <a:bodyPr wrap="square">
            <a:spAutoFit/>
          </a:bodyPr>
          <a:lstStyle/>
          <a:p>
            <a:r>
              <a:rPr lang="nl-NL" sz="3600" b="1">
                <a:solidFill>
                  <a:srgbClr val="FF0000"/>
                </a:solidFill>
                <a:latin typeface="Calibri"/>
                <a:cs typeface="Calibri"/>
              </a:rPr>
              <a:t>Rode draden: </a:t>
            </a:r>
            <a:r>
              <a:rPr lang="nl-NL" sz="3600" b="1">
                <a:latin typeface="Calibri"/>
                <a:cs typeface="Calibri"/>
              </a:rPr>
              <a:t>wat hebben we geleerd</a:t>
            </a:r>
            <a:r>
              <a:rPr lang="nl-NL" sz="3600" b="1">
                <a:solidFill>
                  <a:srgbClr val="FF0000"/>
                </a:solidFill>
                <a:latin typeface="Calibri"/>
                <a:cs typeface="Calibri"/>
              </a:rPr>
              <a:t> </a:t>
            </a:r>
            <a:r>
              <a:rPr lang="nl-NL" sz="3600" b="1">
                <a:latin typeface="Calibri"/>
                <a:cs typeface="Calibri"/>
              </a:rPr>
              <a:t>de afgelopen jaren</a:t>
            </a:r>
            <a:br>
              <a:rPr lang="nl-NL">
                <a:latin typeface="Calibri"/>
                <a:cs typeface="Calibri"/>
              </a:rPr>
            </a:br>
            <a:endParaRPr lang="nl-NL">
              <a:latin typeface="Calibri"/>
              <a:cs typeface="Calibri"/>
            </a:endParaRPr>
          </a:p>
          <a:p>
            <a:endParaRPr lang="nl-NL">
              <a:latin typeface="Calibri"/>
              <a:cs typeface="Calibri"/>
            </a:endParaRPr>
          </a:p>
          <a:p>
            <a:br>
              <a:rPr lang="nl-NL">
                <a:latin typeface="Calibri"/>
                <a:cs typeface="Calibri"/>
              </a:rPr>
            </a:br>
            <a:endParaRPr lang="nl-NL" sz="2400" b="1">
              <a:latin typeface="Calibri"/>
              <a:cs typeface="Calibri"/>
            </a:endParaRPr>
          </a:p>
        </p:txBody>
      </p:sp>
      <p:pic>
        <p:nvPicPr>
          <p:cNvPr id="2" name="Afbeelding 1" descr="Afbeelding met Graphics, symbool, ontwerp, kunst&#10;&#10;Automatisch gegenereerde beschrijving">
            <a:extLst>
              <a:ext uri="{FF2B5EF4-FFF2-40B4-BE49-F238E27FC236}">
                <a16:creationId xmlns:a16="http://schemas.microsoft.com/office/drawing/2014/main" id="{183C4FAC-0FBE-FAAA-C227-6A96D5F29B10}"/>
              </a:ext>
            </a:extLst>
          </p:cNvPr>
          <p:cNvPicPr>
            <a:picLocks noChangeAspect="1"/>
          </p:cNvPicPr>
          <p:nvPr/>
        </p:nvPicPr>
        <p:blipFill>
          <a:blip r:embed="rId2"/>
          <a:stretch>
            <a:fillRect/>
          </a:stretch>
        </p:blipFill>
        <p:spPr>
          <a:xfrm>
            <a:off x="930944" y="2534904"/>
            <a:ext cx="1847850" cy="3552825"/>
          </a:xfrm>
          <a:prstGeom prst="rect">
            <a:avLst/>
          </a:prstGeom>
        </p:spPr>
      </p:pic>
      <p:pic>
        <p:nvPicPr>
          <p:cNvPr id="3" name="Afbeelding 2">
            <a:extLst>
              <a:ext uri="{FF2B5EF4-FFF2-40B4-BE49-F238E27FC236}">
                <a16:creationId xmlns:a16="http://schemas.microsoft.com/office/drawing/2014/main" id="{64A9F56A-874F-773B-31ED-13EFF8304C7F}"/>
              </a:ext>
            </a:extLst>
          </p:cNvPr>
          <p:cNvPicPr>
            <a:picLocks noChangeAspect="1"/>
          </p:cNvPicPr>
          <p:nvPr/>
        </p:nvPicPr>
        <p:blipFill>
          <a:blip r:embed="rId3"/>
          <a:stretch>
            <a:fillRect/>
          </a:stretch>
        </p:blipFill>
        <p:spPr>
          <a:xfrm>
            <a:off x="4530892" y="1683418"/>
            <a:ext cx="1866900" cy="2247900"/>
          </a:xfrm>
          <a:prstGeom prst="rect">
            <a:avLst/>
          </a:prstGeom>
        </p:spPr>
      </p:pic>
      <p:pic>
        <p:nvPicPr>
          <p:cNvPr id="6" name="Afbeelding 5" descr="Afbeelding met schets, zwart, zwart-wit, tekening&#10;&#10;Automatisch gegenereerde beschrijving">
            <a:extLst>
              <a:ext uri="{FF2B5EF4-FFF2-40B4-BE49-F238E27FC236}">
                <a16:creationId xmlns:a16="http://schemas.microsoft.com/office/drawing/2014/main" id="{492764AF-090C-3BE3-65AB-D24148C9CC5B}"/>
              </a:ext>
            </a:extLst>
          </p:cNvPr>
          <p:cNvPicPr>
            <a:picLocks noChangeAspect="1"/>
          </p:cNvPicPr>
          <p:nvPr/>
        </p:nvPicPr>
        <p:blipFill>
          <a:blip r:embed="rId4"/>
          <a:stretch>
            <a:fillRect/>
          </a:stretch>
        </p:blipFill>
        <p:spPr>
          <a:xfrm>
            <a:off x="8533898" y="1656598"/>
            <a:ext cx="2724150" cy="4086225"/>
          </a:xfrm>
          <a:prstGeom prst="rect">
            <a:avLst/>
          </a:prstGeom>
        </p:spPr>
      </p:pic>
      <p:pic>
        <p:nvPicPr>
          <p:cNvPr id="11" name="Afbeelding 10" descr="Afbeelding met Lettertype, Graphics, zwart, typografie&#10;&#10;Automatisch gegenereerde beschrijving">
            <a:extLst>
              <a:ext uri="{FF2B5EF4-FFF2-40B4-BE49-F238E27FC236}">
                <a16:creationId xmlns:a16="http://schemas.microsoft.com/office/drawing/2014/main" id="{39581568-1755-DA4B-A969-F163E6B2F794}"/>
              </a:ext>
            </a:extLst>
          </p:cNvPr>
          <p:cNvPicPr>
            <a:picLocks noChangeAspect="1"/>
          </p:cNvPicPr>
          <p:nvPr/>
        </p:nvPicPr>
        <p:blipFill>
          <a:blip r:embed="rId5"/>
          <a:stretch>
            <a:fillRect/>
          </a:stretch>
        </p:blipFill>
        <p:spPr>
          <a:xfrm>
            <a:off x="3364080" y="4308559"/>
            <a:ext cx="4200525" cy="1990725"/>
          </a:xfrm>
          <a:prstGeom prst="rect">
            <a:avLst/>
          </a:prstGeom>
        </p:spPr>
      </p:pic>
    </p:spTree>
    <p:extLst>
      <p:ext uri="{BB962C8B-B14F-4D97-AF65-F5344CB8AC3E}">
        <p14:creationId xmlns:p14="http://schemas.microsoft.com/office/powerpoint/2010/main" val="315018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AC1F9D9-BE8C-C877-810B-D3ACA5455248}"/>
              </a:ext>
            </a:extLst>
          </p:cNvPr>
          <p:cNvSpPr txBox="1"/>
          <p:nvPr/>
        </p:nvSpPr>
        <p:spPr>
          <a:xfrm>
            <a:off x="1587061" y="335451"/>
            <a:ext cx="9848193" cy="2400657"/>
          </a:xfrm>
          <a:prstGeom prst="rect">
            <a:avLst/>
          </a:prstGeom>
          <a:noFill/>
        </p:spPr>
        <p:txBody>
          <a:bodyPr wrap="square" lIns="91440" tIns="45720" rIns="91440" bIns="45720" anchor="t">
            <a:spAutoFit/>
          </a:bodyPr>
          <a:lstStyle/>
          <a:p>
            <a:r>
              <a:rPr lang="nl-NL" sz="3600" b="1" dirty="0">
                <a:solidFill>
                  <a:srgbClr val="FF0000"/>
                </a:solidFill>
                <a:latin typeface="Calibri"/>
                <a:cs typeface="Calibri"/>
              </a:rPr>
              <a:t>Rode draden: </a:t>
            </a:r>
            <a:r>
              <a:rPr lang="nl-NL" sz="3600" b="1" dirty="0">
                <a:latin typeface="Calibri"/>
                <a:cs typeface="Calibri"/>
              </a:rPr>
              <a:t>wat hebben we geleerd</a:t>
            </a:r>
            <a:r>
              <a:rPr lang="nl-NL" sz="3600" b="1" dirty="0">
                <a:solidFill>
                  <a:srgbClr val="FF0000"/>
                </a:solidFill>
                <a:latin typeface="Calibri"/>
                <a:cs typeface="Calibri"/>
              </a:rPr>
              <a:t> </a:t>
            </a:r>
            <a:r>
              <a:rPr lang="nl-NL" sz="3600" b="1" dirty="0">
                <a:latin typeface="Calibri"/>
                <a:cs typeface="Calibri"/>
              </a:rPr>
              <a:t>de afgelopen jaren</a:t>
            </a:r>
            <a:br>
              <a:rPr lang="nl-NL" dirty="0">
                <a:latin typeface="Calibri"/>
                <a:cs typeface="Calibri"/>
              </a:rPr>
            </a:br>
            <a:endParaRPr lang="nl-NL">
              <a:latin typeface="Calibri"/>
              <a:cs typeface="Calibri"/>
            </a:endParaRPr>
          </a:p>
          <a:p>
            <a:endParaRPr lang="nl-NL">
              <a:latin typeface="Calibri"/>
              <a:cs typeface="Calibri"/>
            </a:endParaRPr>
          </a:p>
          <a:p>
            <a:br>
              <a:rPr lang="nl-NL" dirty="0">
                <a:latin typeface="Calibri"/>
                <a:cs typeface="Calibri"/>
              </a:rPr>
            </a:br>
            <a:endParaRPr lang="nl-NL" sz="2400" b="1">
              <a:latin typeface="Calibri"/>
              <a:cs typeface="Calibri"/>
            </a:endParaRPr>
          </a:p>
        </p:txBody>
      </p:sp>
      <p:pic>
        <p:nvPicPr>
          <p:cNvPr id="7" name="Afbeelding 6" descr="Afbeelding met schets, zwart, Graphics, tekening&#10;&#10;Automatisch gegenereerde beschrijving">
            <a:extLst>
              <a:ext uri="{FF2B5EF4-FFF2-40B4-BE49-F238E27FC236}">
                <a16:creationId xmlns:a16="http://schemas.microsoft.com/office/drawing/2014/main" id="{E754FD75-9665-6117-8B75-262E49BA0034}"/>
              </a:ext>
            </a:extLst>
          </p:cNvPr>
          <p:cNvPicPr>
            <a:picLocks noChangeAspect="1"/>
          </p:cNvPicPr>
          <p:nvPr/>
        </p:nvPicPr>
        <p:blipFill>
          <a:blip r:embed="rId2"/>
          <a:stretch>
            <a:fillRect/>
          </a:stretch>
        </p:blipFill>
        <p:spPr>
          <a:xfrm>
            <a:off x="1460917" y="1898007"/>
            <a:ext cx="2898146" cy="1930980"/>
          </a:xfrm>
          <a:prstGeom prst="rect">
            <a:avLst/>
          </a:prstGeom>
        </p:spPr>
      </p:pic>
      <p:pic>
        <p:nvPicPr>
          <p:cNvPr id="8" name="Afbeelding 7" descr="Afbeelding met schets, tekening, zwart, kunst&#10;&#10;Automatisch gegenereerde beschrijving">
            <a:extLst>
              <a:ext uri="{FF2B5EF4-FFF2-40B4-BE49-F238E27FC236}">
                <a16:creationId xmlns:a16="http://schemas.microsoft.com/office/drawing/2014/main" id="{865C25B6-B145-CD3F-66D4-394CA96C880B}"/>
              </a:ext>
            </a:extLst>
          </p:cNvPr>
          <p:cNvPicPr>
            <a:picLocks noChangeAspect="1"/>
          </p:cNvPicPr>
          <p:nvPr/>
        </p:nvPicPr>
        <p:blipFill>
          <a:blip r:embed="rId3"/>
          <a:stretch>
            <a:fillRect/>
          </a:stretch>
        </p:blipFill>
        <p:spPr>
          <a:xfrm>
            <a:off x="6338637" y="1495927"/>
            <a:ext cx="2081463" cy="3635542"/>
          </a:xfrm>
          <a:prstGeom prst="rect">
            <a:avLst/>
          </a:prstGeom>
        </p:spPr>
      </p:pic>
      <p:pic>
        <p:nvPicPr>
          <p:cNvPr id="9" name="Afbeelding 8" descr="Afbeelding met cirkel, Graphics, schermopname, zwart-wit&#10;&#10;Automatisch gegenereerde beschrijving">
            <a:extLst>
              <a:ext uri="{FF2B5EF4-FFF2-40B4-BE49-F238E27FC236}">
                <a16:creationId xmlns:a16="http://schemas.microsoft.com/office/drawing/2014/main" id="{96C63E80-DECE-AA6D-E228-C56620C3FE31}"/>
              </a:ext>
            </a:extLst>
          </p:cNvPr>
          <p:cNvPicPr>
            <a:picLocks noChangeAspect="1"/>
          </p:cNvPicPr>
          <p:nvPr/>
        </p:nvPicPr>
        <p:blipFill>
          <a:blip r:embed="rId4"/>
          <a:stretch>
            <a:fillRect/>
          </a:stretch>
        </p:blipFill>
        <p:spPr>
          <a:xfrm>
            <a:off x="2958917" y="4187068"/>
            <a:ext cx="3610113" cy="2491245"/>
          </a:xfrm>
          <a:prstGeom prst="rect">
            <a:avLst/>
          </a:prstGeom>
        </p:spPr>
      </p:pic>
      <p:pic>
        <p:nvPicPr>
          <p:cNvPr id="10" name="Afbeelding 9" descr="Afbeelding met schets, tekening, Kinderkunst, kunst&#10;&#10;Automatisch gegenereerde beschrijving">
            <a:extLst>
              <a:ext uri="{FF2B5EF4-FFF2-40B4-BE49-F238E27FC236}">
                <a16:creationId xmlns:a16="http://schemas.microsoft.com/office/drawing/2014/main" id="{31197CD7-BCFA-00F7-8F5A-D25ACEA7A687}"/>
              </a:ext>
            </a:extLst>
          </p:cNvPr>
          <p:cNvPicPr>
            <a:picLocks noChangeAspect="1"/>
          </p:cNvPicPr>
          <p:nvPr/>
        </p:nvPicPr>
        <p:blipFill>
          <a:blip r:embed="rId5"/>
          <a:stretch>
            <a:fillRect/>
          </a:stretch>
        </p:blipFill>
        <p:spPr>
          <a:xfrm>
            <a:off x="8931693" y="3832310"/>
            <a:ext cx="2850982" cy="2602330"/>
          </a:xfrm>
          <a:prstGeom prst="rect">
            <a:avLst/>
          </a:prstGeom>
        </p:spPr>
      </p:pic>
    </p:spTree>
    <p:extLst>
      <p:ext uri="{BB962C8B-B14F-4D97-AF65-F5344CB8AC3E}">
        <p14:creationId xmlns:p14="http://schemas.microsoft.com/office/powerpoint/2010/main" val="380157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73A74-3787-37A4-C26F-6FA0E1D528BD}"/>
              </a:ext>
            </a:extLst>
          </p:cNvPr>
          <p:cNvSpPr>
            <a:spLocks noGrp="1"/>
          </p:cNvSpPr>
          <p:nvPr>
            <p:ph type="title"/>
          </p:nvPr>
        </p:nvSpPr>
        <p:spPr/>
        <p:txBody>
          <a:bodyPr/>
          <a:lstStyle/>
          <a:p>
            <a:pPr algn="ctr"/>
            <a:r>
              <a:rPr lang="nl-NL" b="1" dirty="0"/>
              <a:t>Uitdagingen doorstroomperspectieven</a:t>
            </a:r>
          </a:p>
        </p:txBody>
      </p:sp>
      <p:pic>
        <p:nvPicPr>
          <p:cNvPr id="1026" name="Picture 2" descr="Artidé .:. Begeleiding en Dagbesteding : Artide.org">
            <a:extLst>
              <a:ext uri="{FF2B5EF4-FFF2-40B4-BE49-F238E27FC236}">
                <a16:creationId xmlns:a16="http://schemas.microsoft.com/office/drawing/2014/main" id="{BBAF7346-A1A8-298A-1A85-7B32F424133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8865" y="2029948"/>
            <a:ext cx="2798103" cy="2798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ale partners sluiten mega-akkoord over arbeidsmarkt - Performa OR">
            <a:extLst>
              <a:ext uri="{FF2B5EF4-FFF2-40B4-BE49-F238E27FC236}">
                <a16:creationId xmlns:a16="http://schemas.microsoft.com/office/drawing/2014/main" id="{20E0B441-0292-6AA6-1C1E-E74A016FE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929" y="2656684"/>
            <a:ext cx="3408646" cy="19825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hoolkeuzeonderzoek schooljaar Introductie. - ppt download">
            <a:extLst>
              <a:ext uri="{FF2B5EF4-FFF2-40B4-BE49-F238E27FC236}">
                <a16:creationId xmlns:a16="http://schemas.microsoft.com/office/drawing/2014/main" id="{8F5790FE-0718-D067-0CC8-9A73097F8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3799" y="2307354"/>
            <a:ext cx="3255387" cy="243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4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vak 5">
            <a:extLst>
              <a:ext uri="{FF2B5EF4-FFF2-40B4-BE49-F238E27FC236}">
                <a16:creationId xmlns:a16="http://schemas.microsoft.com/office/drawing/2014/main" id="{7FCB83BB-5CEC-4979-B9FA-9962A55D9E26}"/>
              </a:ext>
            </a:extLst>
          </p:cNvPr>
          <p:cNvSpPr txBox="1"/>
          <p:nvPr/>
        </p:nvSpPr>
        <p:spPr>
          <a:xfrm>
            <a:off x="526819" y="1773988"/>
            <a:ext cx="11100771" cy="480973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nl-NL" b="1" i="0" u="none" strike="noStrike" dirty="0">
                <a:effectLst/>
              </a:rPr>
              <a:t>“</a:t>
            </a:r>
            <a:r>
              <a:rPr lang="nl-NL" b="0" i="0" u="none" strike="noStrike" dirty="0">
                <a:effectLst/>
              </a:rPr>
              <a:t>Ieder mens, ieder kind kan zich ontwikkelen. Dat is onze overtuiging. Alleen de richting waarin iemand zich wil en kan ontwikkelen verschilt, maar iedereen kan groeien. De omgeving bepaalt wél voor een groot deel of dit ook werkelijk lukt.</a:t>
            </a:r>
            <a:r>
              <a:rPr lang="nl-NL" dirty="0"/>
              <a:t> </a:t>
            </a:r>
            <a:endParaRPr lang="nl-NL" b="0" i="0" u="none" strike="noStrike" dirty="0">
              <a:effectLst/>
              <a:cs typeface="Calibri"/>
            </a:endParaRPr>
          </a:p>
          <a:p>
            <a:pPr indent="-228600">
              <a:lnSpc>
                <a:spcPct val="90000"/>
              </a:lnSpc>
              <a:spcAft>
                <a:spcPts val="600"/>
              </a:spcAft>
              <a:buFont typeface="Arial" panose="020B0604020202020204" pitchFamily="34" charset="0"/>
              <a:buChar char="•"/>
            </a:pPr>
            <a:endParaRPr lang="nl-NL" dirty="0">
              <a:cs typeface="Calibri"/>
            </a:endParaRPr>
          </a:p>
          <a:p>
            <a:pPr>
              <a:lnSpc>
                <a:spcPct val="90000"/>
              </a:lnSpc>
              <a:spcAft>
                <a:spcPts val="600"/>
              </a:spcAft>
            </a:pPr>
            <a:r>
              <a:rPr lang="nl-NL" b="0" i="0" u="none" strike="noStrike" dirty="0">
                <a:effectLst/>
              </a:rPr>
              <a:t>Werpt die omgeving hobbels en beperkingen op, dan moeten wij om het kind heen staan en kijken hoe het wel kan groeien. Natuurlijk kunnen we niet alles oplossen, maar we kunnen wél de kansen vergroten en het kind stimuleren.</a:t>
            </a:r>
            <a:r>
              <a:rPr lang="nl-NL" dirty="0"/>
              <a:t> </a:t>
            </a:r>
            <a:endParaRPr lang="nl-NL" b="0" i="0" u="none" strike="noStrike" dirty="0">
              <a:effectLst/>
              <a:cs typeface="Calibri"/>
            </a:endParaRPr>
          </a:p>
          <a:p>
            <a:pPr indent="-228600">
              <a:lnSpc>
                <a:spcPct val="90000"/>
              </a:lnSpc>
              <a:spcAft>
                <a:spcPts val="600"/>
              </a:spcAft>
              <a:buFont typeface="Arial" panose="020B0604020202020204" pitchFamily="34" charset="0"/>
              <a:buChar char="•"/>
            </a:pPr>
            <a:endParaRPr lang="nl-NL" dirty="0">
              <a:cs typeface="Calibri"/>
            </a:endParaRPr>
          </a:p>
          <a:p>
            <a:pPr>
              <a:lnSpc>
                <a:spcPct val="90000"/>
              </a:lnSpc>
              <a:spcAft>
                <a:spcPts val="600"/>
              </a:spcAft>
            </a:pPr>
            <a:r>
              <a:rPr lang="nl-NL" b="0" i="0" u="none" strike="noStrike" dirty="0">
                <a:effectLst/>
              </a:rPr>
              <a:t>Samen met ouders, scholen en behandelaars kun je het kind helpen om trots te zijn op zijn eigen talent en prestaties. Door dit zoveel mogelijk in zijn eigen omgeving te organiseren maak je de kans zo groot mogelijk dat het </a:t>
            </a:r>
            <a:r>
              <a:rPr lang="nl-NL" b="0" i="0" u="none" strike="noStrike" dirty="0" err="1">
                <a:effectLst/>
              </a:rPr>
              <a:t>het</a:t>
            </a:r>
            <a:r>
              <a:rPr lang="nl-NL" b="0" i="0" u="none" strike="noStrike" dirty="0">
                <a:effectLst/>
              </a:rPr>
              <a:t> kind ook werkelijk lukt zijn talenten tot bloei te laten komen.”</a:t>
            </a:r>
            <a:endParaRPr lang="nl-NL" b="0" i="0" u="none" strike="noStrike" dirty="0">
              <a:effectLst/>
              <a:cs typeface="Calibri"/>
            </a:endParaRPr>
          </a:p>
          <a:p>
            <a:pPr indent="-228600">
              <a:lnSpc>
                <a:spcPct val="90000"/>
              </a:lnSpc>
              <a:spcAft>
                <a:spcPts val="600"/>
              </a:spcAft>
              <a:buFont typeface="Arial" panose="020B0604020202020204" pitchFamily="34" charset="0"/>
              <a:buChar char="•"/>
            </a:pPr>
            <a:endParaRPr lang="nl-NL" dirty="0">
              <a:cs typeface="Calibri"/>
            </a:endParaRPr>
          </a:p>
          <a:p>
            <a:pPr>
              <a:lnSpc>
                <a:spcPct val="90000"/>
              </a:lnSpc>
              <a:spcAft>
                <a:spcPts val="600"/>
              </a:spcAft>
            </a:pPr>
            <a:r>
              <a:rPr lang="nl-NL" b="0" i="0" u="none" strike="noStrike" dirty="0">
                <a:effectLst/>
              </a:rPr>
              <a:t>Martijn Zaal, JeugdzorgPlusperspectief.nl (sept. 2023)</a:t>
            </a:r>
            <a:endParaRPr lang="nl-NL" b="0" i="0" u="none" strike="noStrike" dirty="0">
              <a:effectLst/>
              <a:cs typeface="Calibri"/>
            </a:endParaRPr>
          </a:p>
        </p:txBody>
      </p:sp>
    </p:spTree>
    <p:extLst>
      <p:ext uri="{BB962C8B-B14F-4D97-AF65-F5344CB8AC3E}">
        <p14:creationId xmlns:p14="http://schemas.microsoft.com/office/powerpoint/2010/main" val="141264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CEAA06-66AB-5606-261E-FF80E7297C3B}"/>
              </a:ext>
            </a:extLst>
          </p:cNvPr>
          <p:cNvSpPr>
            <a:spLocks noGrp="1"/>
          </p:cNvSpPr>
          <p:nvPr>
            <p:ph type="title"/>
          </p:nvPr>
        </p:nvSpPr>
        <p:spPr>
          <a:xfrm>
            <a:off x="699715" y="288404"/>
            <a:ext cx="7170656" cy="977442"/>
          </a:xfrm>
        </p:spPr>
        <p:txBody>
          <a:bodyPr vert="horz" lIns="91440" tIns="45720" rIns="91440" bIns="45720" rtlCol="0" anchor="ctr">
            <a:normAutofit fontScale="90000"/>
          </a:bodyPr>
          <a:lstStyle/>
          <a:p>
            <a:r>
              <a:rPr lang="nl-NL" sz="4000" dirty="0">
                <a:solidFill>
                  <a:srgbClr val="FFFFFF"/>
                </a:solidFill>
              </a:rPr>
              <a:t>Aanleiding: Landelijke ontwikkelingen</a:t>
            </a:r>
            <a:endParaRPr lang="nl-NL" sz="4000" dirty="0">
              <a:solidFill>
                <a:srgbClr val="FFFFFF"/>
              </a:solidFill>
              <a:cs typeface="Calibri Light"/>
            </a:endParaRPr>
          </a:p>
        </p:txBody>
      </p:sp>
      <p:pic>
        <p:nvPicPr>
          <p:cNvPr id="8" name="Tijdelijke aanduiding voor inhoud 3" descr="Afbeelding met tekst, schermopname, Lettertype&#10;&#10;Automatisch gegenereerde beschrijving">
            <a:extLst>
              <a:ext uri="{FF2B5EF4-FFF2-40B4-BE49-F238E27FC236}">
                <a16:creationId xmlns:a16="http://schemas.microsoft.com/office/drawing/2014/main" id="{C10936BF-782B-B970-7F4B-EA6805A89C87}"/>
              </a:ext>
            </a:extLst>
          </p:cNvPr>
          <p:cNvPicPr>
            <a:picLocks noChangeAspect="1"/>
          </p:cNvPicPr>
          <p:nvPr/>
        </p:nvPicPr>
        <p:blipFill>
          <a:blip r:embed="rId2"/>
          <a:stretch>
            <a:fillRect/>
          </a:stretch>
        </p:blipFill>
        <p:spPr>
          <a:xfrm>
            <a:off x="952973" y="2002321"/>
            <a:ext cx="10065181" cy="4859337"/>
          </a:xfrm>
          <a:prstGeom prst="rect">
            <a:avLst/>
          </a:prstGeom>
        </p:spPr>
      </p:pic>
    </p:spTree>
    <p:extLst>
      <p:ext uri="{BB962C8B-B14F-4D97-AF65-F5344CB8AC3E}">
        <p14:creationId xmlns:p14="http://schemas.microsoft.com/office/powerpoint/2010/main" val="314019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CEAA06-66AB-5606-261E-FF80E7297C3B}"/>
              </a:ext>
            </a:extLst>
          </p:cNvPr>
          <p:cNvSpPr>
            <a:spLocks noGrp="1"/>
          </p:cNvSpPr>
          <p:nvPr>
            <p:ph type="title"/>
          </p:nvPr>
        </p:nvSpPr>
        <p:spPr>
          <a:xfrm>
            <a:off x="699715" y="288404"/>
            <a:ext cx="8726406" cy="977442"/>
          </a:xfrm>
        </p:spPr>
        <p:txBody>
          <a:bodyPr vert="horz" lIns="91440" tIns="45720" rIns="91440" bIns="45720" rtlCol="0" anchor="ctr">
            <a:normAutofit/>
          </a:bodyPr>
          <a:lstStyle/>
          <a:p>
            <a:r>
              <a:rPr lang="en-US" sz="4000" dirty="0" err="1">
                <a:solidFill>
                  <a:srgbClr val="FFFFFF"/>
                </a:solidFill>
              </a:rPr>
              <a:t>Onderwijs</a:t>
            </a:r>
            <a:r>
              <a:rPr lang="en-US" sz="4000" dirty="0">
                <a:solidFill>
                  <a:srgbClr val="FFFFFF"/>
                </a:solidFill>
              </a:rPr>
              <a:t> </a:t>
            </a:r>
            <a:r>
              <a:rPr lang="en-US" sz="4000" dirty="0" err="1">
                <a:solidFill>
                  <a:srgbClr val="FFFFFF"/>
                </a:solidFill>
              </a:rPr>
              <a:t>coalitie</a:t>
            </a:r>
            <a:r>
              <a:rPr lang="en-US" sz="4000" dirty="0">
                <a:solidFill>
                  <a:srgbClr val="FFFFFF"/>
                </a:solidFill>
              </a:rPr>
              <a:t> </a:t>
            </a:r>
            <a:r>
              <a:rPr lang="en-US" sz="4000" dirty="0" err="1">
                <a:solidFill>
                  <a:srgbClr val="FFFFFF"/>
                </a:solidFill>
              </a:rPr>
              <a:t>Landsdeel</a:t>
            </a:r>
            <a:r>
              <a:rPr lang="en-US" sz="4000" dirty="0">
                <a:solidFill>
                  <a:srgbClr val="FFFFFF"/>
                </a:solidFill>
              </a:rPr>
              <a:t> Zuid-West</a:t>
            </a:r>
          </a:p>
        </p:txBody>
      </p:sp>
      <p:pic>
        <p:nvPicPr>
          <p:cNvPr id="5" name="Afbeelding 4" descr="Afbeelding met tekst, kaart&#10;&#10;Automatisch gegenereerde beschrijving">
            <a:extLst>
              <a:ext uri="{FF2B5EF4-FFF2-40B4-BE49-F238E27FC236}">
                <a16:creationId xmlns:a16="http://schemas.microsoft.com/office/drawing/2014/main" id="{8B305171-3EB6-7633-DF3A-49C80B46BC68}"/>
              </a:ext>
            </a:extLst>
          </p:cNvPr>
          <p:cNvPicPr>
            <a:picLocks noChangeAspect="1"/>
          </p:cNvPicPr>
          <p:nvPr/>
        </p:nvPicPr>
        <p:blipFill>
          <a:blip r:embed="rId2"/>
          <a:stretch>
            <a:fillRect/>
          </a:stretch>
        </p:blipFill>
        <p:spPr>
          <a:xfrm>
            <a:off x="7267276" y="3839924"/>
            <a:ext cx="4402874" cy="2970947"/>
          </a:xfrm>
          <a:prstGeom prst="rect">
            <a:avLst/>
          </a:prstGeom>
        </p:spPr>
      </p:pic>
      <p:pic>
        <p:nvPicPr>
          <p:cNvPr id="4" name="Afbeelding 3" descr="Afbeelding met tekst, kaart, schermopname, diagram&#10;&#10;Automatisch gegenereerde beschrijving">
            <a:extLst>
              <a:ext uri="{FF2B5EF4-FFF2-40B4-BE49-F238E27FC236}">
                <a16:creationId xmlns:a16="http://schemas.microsoft.com/office/drawing/2014/main" id="{1946BC25-0C8F-DBFB-0815-46E4452BB126}"/>
              </a:ext>
            </a:extLst>
          </p:cNvPr>
          <p:cNvPicPr>
            <a:picLocks noChangeAspect="1"/>
          </p:cNvPicPr>
          <p:nvPr/>
        </p:nvPicPr>
        <p:blipFill>
          <a:blip r:embed="rId3"/>
          <a:stretch>
            <a:fillRect/>
          </a:stretch>
        </p:blipFill>
        <p:spPr>
          <a:xfrm>
            <a:off x="327060" y="3345125"/>
            <a:ext cx="6476286" cy="3469109"/>
          </a:xfrm>
          <a:prstGeom prst="rect">
            <a:avLst/>
          </a:prstGeom>
        </p:spPr>
      </p:pic>
      <p:pic>
        <p:nvPicPr>
          <p:cNvPr id="3" name="Afbeelding 2" descr="Afbeelding met zwart, duisternis">
            <a:extLst>
              <a:ext uri="{FF2B5EF4-FFF2-40B4-BE49-F238E27FC236}">
                <a16:creationId xmlns:a16="http://schemas.microsoft.com/office/drawing/2014/main" id="{8E3BD36A-FD13-6867-7840-202C143354AF}"/>
              </a:ext>
            </a:extLst>
          </p:cNvPr>
          <p:cNvPicPr>
            <a:picLocks noChangeAspect="1"/>
          </p:cNvPicPr>
          <p:nvPr/>
        </p:nvPicPr>
        <p:blipFill>
          <a:blip r:embed="rId4"/>
          <a:stretch>
            <a:fillRect/>
          </a:stretch>
        </p:blipFill>
        <p:spPr>
          <a:xfrm>
            <a:off x="2577777" y="1716201"/>
            <a:ext cx="7442591" cy="2693329"/>
          </a:xfrm>
          <a:prstGeom prst="rect">
            <a:avLst/>
          </a:prstGeom>
        </p:spPr>
      </p:pic>
      <p:sp>
        <p:nvSpPr>
          <p:cNvPr id="6" name="Tekstvak 5">
            <a:extLst>
              <a:ext uri="{FF2B5EF4-FFF2-40B4-BE49-F238E27FC236}">
                <a16:creationId xmlns:a16="http://schemas.microsoft.com/office/drawing/2014/main" id="{6C22E34D-DD4D-0C61-C384-CE86E1034D40}"/>
              </a:ext>
            </a:extLst>
          </p:cNvPr>
          <p:cNvSpPr txBox="1"/>
          <p:nvPr/>
        </p:nvSpPr>
        <p:spPr>
          <a:xfrm>
            <a:off x="6802324" y="3423938"/>
            <a:ext cx="52566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rgbClr val="00B050"/>
                </a:solidFill>
                <a:cs typeface="Calibri"/>
              </a:rPr>
              <a:t>15 SWV VO / 3 regionale </a:t>
            </a:r>
            <a:r>
              <a:rPr lang="nl-NL" dirty="0" err="1">
                <a:solidFill>
                  <a:srgbClr val="00B050"/>
                </a:solidFill>
                <a:cs typeface="Calibri"/>
              </a:rPr>
              <a:t>JeugdzorgPlus</a:t>
            </a:r>
            <a:r>
              <a:rPr lang="nl-NL" dirty="0">
                <a:solidFill>
                  <a:srgbClr val="00B050"/>
                </a:solidFill>
                <a:cs typeface="Calibri"/>
              </a:rPr>
              <a:t> voorzieningen</a:t>
            </a:r>
            <a:endParaRPr lang="nl-NL" dirty="0">
              <a:solidFill>
                <a:srgbClr val="00B050"/>
              </a:solidFill>
            </a:endParaRPr>
          </a:p>
        </p:txBody>
      </p:sp>
    </p:spTree>
    <p:extLst>
      <p:ext uri="{BB962C8B-B14F-4D97-AF65-F5344CB8AC3E}">
        <p14:creationId xmlns:p14="http://schemas.microsoft.com/office/powerpoint/2010/main" val="250063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2B1454-D6F6-3B34-972F-15CC26DF2C28}"/>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a:solidFill>
                  <a:srgbClr val="FFFFFF"/>
                </a:solidFill>
                <a:latin typeface="+mj-lt"/>
                <a:ea typeface="+mj-ea"/>
                <a:cs typeface="+mj-cs"/>
              </a:rPr>
              <a:t>Wat gaan we doen? </a:t>
            </a:r>
          </a:p>
        </p:txBody>
      </p:sp>
      <p:sp>
        <p:nvSpPr>
          <p:cNvPr id="3" name="Ondertitel 2">
            <a:extLst>
              <a:ext uri="{FF2B5EF4-FFF2-40B4-BE49-F238E27FC236}">
                <a16:creationId xmlns:a16="http://schemas.microsoft.com/office/drawing/2014/main" id="{9BA6B68F-D74F-7DAE-5614-9AF814DC3EEC}"/>
              </a:ext>
            </a:extLst>
          </p:cNvPr>
          <p:cNvSpPr>
            <a:spLocks noGrp="1"/>
          </p:cNvSpPr>
          <p:nvPr/>
        </p:nvSpPr>
        <p:spPr>
          <a:xfrm>
            <a:off x="853936" y="2189818"/>
            <a:ext cx="10419770" cy="46965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457200" fontAlgn="base">
              <a:buAutoNum type="arabicPeriod"/>
            </a:pPr>
            <a:r>
              <a:rPr lang="nl-NL" sz="2000" b="0" i="0" dirty="0">
                <a:effectLst/>
                <a:latin typeface="+mn-lt"/>
              </a:rPr>
              <a:t>Kwalitatief goed onderwijs bieden aan jeugdigen die verblijven in een </a:t>
            </a:r>
            <a:r>
              <a:rPr lang="nl-NL" sz="2000" b="0" i="0" dirty="0" err="1">
                <a:effectLst/>
                <a:latin typeface="+mn-lt"/>
              </a:rPr>
              <a:t>JeugdzorgPlus</a:t>
            </a:r>
            <a:r>
              <a:rPr lang="nl-NL" sz="2000" b="0" i="0" dirty="0">
                <a:effectLst/>
                <a:latin typeface="+mn-lt"/>
              </a:rPr>
              <a:t> instelling ten behoeve van een doorlopende leerlijn</a:t>
            </a:r>
            <a:r>
              <a:rPr lang="nl-NL" sz="2000" dirty="0">
                <a:latin typeface="+mn-lt"/>
              </a:rPr>
              <a:t>.</a:t>
            </a:r>
            <a:br>
              <a:rPr lang="nl-NL" sz="2000" dirty="0">
                <a:latin typeface="+mn-lt"/>
              </a:rPr>
            </a:br>
            <a:endParaRPr lang="nl-NL" sz="2000" dirty="0">
              <a:latin typeface="+mn-lt"/>
              <a:ea typeface="Calibri" panose="020F0502020204030204"/>
              <a:cs typeface="Calibri"/>
            </a:endParaRPr>
          </a:p>
          <a:p>
            <a:pPr marL="571500" indent="-457200">
              <a:buAutoNum type="arabicPeriod"/>
            </a:pPr>
            <a:r>
              <a:rPr lang="nl-NL" sz="2000" dirty="0">
                <a:latin typeface="+mn-lt"/>
              </a:rPr>
              <a:t>Organiseren van onderwijs(ondersteuning) bij alternatieven voor </a:t>
            </a:r>
            <a:r>
              <a:rPr lang="nl-NL" sz="2000" dirty="0" err="1">
                <a:latin typeface="+mn-lt"/>
              </a:rPr>
              <a:t>JeugdzorgPlus</a:t>
            </a:r>
            <a:r>
              <a:rPr lang="nl-NL" sz="2000" dirty="0">
                <a:latin typeface="+mn-lt"/>
              </a:rPr>
              <a:t> (intensief open aanbod).</a:t>
            </a:r>
            <a:br>
              <a:rPr lang="nl-NL" sz="2000" dirty="0">
                <a:latin typeface="+mn-lt"/>
              </a:rPr>
            </a:br>
            <a:endParaRPr lang="nl-NL" sz="1600" dirty="0">
              <a:latin typeface="+mn-lt"/>
            </a:endParaRPr>
          </a:p>
          <a:p>
            <a:pPr marL="571500" indent="-457200">
              <a:buAutoNum type="arabicPeriod"/>
            </a:pPr>
            <a:r>
              <a:rPr lang="nl-NL" sz="2000" dirty="0">
                <a:latin typeface="+mn-lt"/>
              </a:rPr>
              <a:t>Zorgdragen voor een soepele overgang voor de leerling en een doorlopende leerlijn tijdens en na verblijf in een </a:t>
            </a:r>
            <a:r>
              <a:rPr lang="nl-NL" sz="2000" dirty="0" err="1">
                <a:latin typeface="+mn-lt"/>
              </a:rPr>
              <a:t>JeugdzorgPlus</a:t>
            </a:r>
            <a:r>
              <a:rPr lang="nl-NL" sz="2000" dirty="0">
                <a:latin typeface="+mn-lt"/>
              </a:rPr>
              <a:t> instelling.</a:t>
            </a:r>
            <a:br>
              <a:rPr lang="nl-NL" sz="2000" dirty="0">
                <a:latin typeface="+mn-lt"/>
              </a:rPr>
            </a:br>
            <a:endParaRPr lang="nl-NL" sz="2000" dirty="0">
              <a:latin typeface="+mn-lt"/>
              <a:ea typeface="Calibri"/>
              <a:cs typeface="Calibri"/>
            </a:endParaRPr>
          </a:p>
          <a:p>
            <a:pPr marL="571500" indent="-457200">
              <a:buAutoNum type="arabicPeriod"/>
            </a:pPr>
            <a:r>
              <a:rPr lang="nl-NL" sz="2000" dirty="0">
                <a:latin typeface="+mn-lt"/>
              </a:rPr>
              <a:t>Het vergroten van expertise en kennis bij scholen en samenwerkingsverbanden over de doelgroep die gebruik maakt van een </a:t>
            </a:r>
            <a:r>
              <a:rPr lang="nl-NL" sz="2000" dirty="0" err="1">
                <a:latin typeface="+mn-lt"/>
              </a:rPr>
              <a:t>JeugdzorgPlus</a:t>
            </a:r>
            <a:r>
              <a:rPr lang="nl-NL" sz="2000" dirty="0">
                <a:latin typeface="+mn-lt"/>
              </a:rPr>
              <a:t> instelling.</a:t>
            </a:r>
            <a:br>
              <a:rPr lang="nl-NL" sz="2000" dirty="0">
                <a:latin typeface="+mn-lt"/>
              </a:rPr>
            </a:br>
            <a:endParaRPr lang="nl-NL" sz="2000">
              <a:latin typeface="+mn-lt"/>
              <a:ea typeface="Calibri" panose="020F0502020204030204"/>
              <a:cs typeface="Calibri" panose="020F0502020204030204"/>
            </a:endParaRPr>
          </a:p>
          <a:p>
            <a:pPr marL="571500" indent="-457200">
              <a:buAutoNum type="arabicPeriod"/>
            </a:pPr>
            <a:r>
              <a:rPr lang="nl-NL" sz="2000" dirty="0">
                <a:latin typeface="+mn-lt"/>
              </a:rPr>
              <a:t>Het bevorderen van samenwerking tussen zorg- en onderwijspartijen en gemeenten. </a:t>
            </a:r>
            <a:endParaRPr lang="nl-NL" sz="2000" dirty="0">
              <a:latin typeface="+mn-lt"/>
              <a:ea typeface="Calibri" panose="020F0502020204030204"/>
              <a:cs typeface="Calibri" panose="020F0502020204030204"/>
            </a:endParaRPr>
          </a:p>
          <a:p>
            <a:pPr>
              <a:buAutoNum type="arabicPeriod"/>
            </a:pPr>
            <a:endParaRPr lang="en-US" sz="2000">
              <a:latin typeface="+mn-lt"/>
            </a:endParaRPr>
          </a:p>
        </p:txBody>
      </p:sp>
    </p:spTree>
    <p:extLst>
      <p:ext uri="{BB962C8B-B14F-4D97-AF65-F5344CB8AC3E}">
        <p14:creationId xmlns:p14="http://schemas.microsoft.com/office/powerpoint/2010/main" val="85891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5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2B1454-D6F6-3B34-972F-15CC26DF2C28}"/>
              </a:ext>
            </a:extLst>
          </p:cNvPr>
          <p:cNvSpPr>
            <a:spLocks noGrp="1"/>
          </p:cNvSpPr>
          <p:nvPr>
            <p:ph type="title"/>
          </p:nvPr>
        </p:nvSpPr>
        <p:spPr>
          <a:xfrm>
            <a:off x="142664" y="2074363"/>
            <a:ext cx="2276105" cy="240235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 </a:t>
            </a:r>
            <a:r>
              <a:rPr lang="en-US" sz="2600" dirty="0">
                <a:solidFill>
                  <a:srgbClr val="FFFFFF"/>
                </a:solidFill>
              </a:rPr>
              <a:t>Hoe </a:t>
            </a:r>
            <a:r>
              <a:rPr lang="en-US" sz="2600" dirty="0" err="1">
                <a:solidFill>
                  <a:srgbClr val="FFFFFF"/>
                </a:solidFill>
              </a:rPr>
              <a:t>gaan</a:t>
            </a:r>
            <a:r>
              <a:rPr lang="en-US" sz="2600" kern="1200" dirty="0">
                <a:solidFill>
                  <a:srgbClr val="FFFFFF"/>
                </a:solidFill>
                <a:latin typeface="+mj-lt"/>
                <a:ea typeface="+mj-ea"/>
                <a:cs typeface="+mj-cs"/>
              </a:rPr>
              <a:t> </a:t>
            </a:r>
            <a:br>
              <a:rPr lang="en-US" sz="2600" dirty="0">
                <a:solidFill>
                  <a:srgbClr val="FFFFFF"/>
                </a:solidFill>
              </a:rPr>
            </a:br>
            <a:r>
              <a:rPr lang="en-US" sz="2600" kern="1200" dirty="0">
                <a:solidFill>
                  <a:srgbClr val="FFFFFF"/>
                </a:solidFill>
                <a:latin typeface="+mj-lt"/>
                <a:ea typeface="+mj-ea"/>
                <a:cs typeface="+mj-cs"/>
              </a:rPr>
              <a:t>we </a:t>
            </a:r>
            <a:r>
              <a:rPr lang="en-US" sz="2600" kern="1200" dirty="0" err="1">
                <a:solidFill>
                  <a:srgbClr val="FFFFFF"/>
                </a:solidFill>
                <a:latin typeface="+mj-lt"/>
                <a:ea typeface="+mj-ea"/>
                <a:cs typeface="+mj-cs"/>
              </a:rPr>
              <a:t>dat</a:t>
            </a:r>
            <a:r>
              <a:rPr lang="en-US" sz="2600" kern="1200" dirty="0">
                <a:solidFill>
                  <a:srgbClr val="FFFFFF"/>
                </a:solidFill>
                <a:latin typeface="+mj-lt"/>
                <a:ea typeface="+mj-ea"/>
                <a:cs typeface="+mj-cs"/>
              </a:rPr>
              <a:t> </a:t>
            </a:r>
            <a:br>
              <a:rPr lang="en-US" sz="2600" dirty="0">
                <a:solidFill>
                  <a:srgbClr val="FFFFFF"/>
                </a:solidFill>
              </a:rPr>
            </a:br>
            <a:r>
              <a:rPr lang="en-US" sz="2600" kern="1200" dirty="0" err="1">
                <a:solidFill>
                  <a:srgbClr val="FFFFFF"/>
                </a:solidFill>
                <a:latin typeface="+mj-lt"/>
                <a:ea typeface="+mj-ea"/>
                <a:cs typeface="+mj-cs"/>
              </a:rPr>
              <a:t>doen</a:t>
            </a:r>
            <a:r>
              <a:rPr lang="en-US" sz="2600" kern="1200" dirty="0">
                <a:solidFill>
                  <a:srgbClr val="FFFFFF"/>
                </a:solidFill>
                <a:latin typeface="+mj-lt"/>
                <a:ea typeface="+mj-ea"/>
                <a:cs typeface="+mj-cs"/>
              </a:rPr>
              <a:t>?</a:t>
            </a:r>
          </a:p>
        </p:txBody>
      </p:sp>
      <p:pic>
        <p:nvPicPr>
          <p:cNvPr id="3" name="Afbeelding 2" descr="Afbeelding met tekst, diagram, schermopname, Lettertype&#10;&#10;Automatisch gegenereerde beschrijving">
            <a:extLst>
              <a:ext uri="{FF2B5EF4-FFF2-40B4-BE49-F238E27FC236}">
                <a16:creationId xmlns:a16="http://schemas.microsoft.com/office/drawing/2014/main" id="{DC55BE23-E2D7-0B22-BD82-9908D9B3D7EE}"/>
              </a:ext>
            </a:extLst>
          </p:cNvPr>
          <p:cNvPicPr>
            <a:picLocks noChangeAspect="1"/>
          </p:cNvPicPr>
          <p:nvPr/>
        </p:nvPicPr>
        <p:blipFill>
          <a:blip r:embed="rId2"/>
          <a:stretch>
            <a:fillRect/>
          </a:stretch>
        </p:blipFill>
        <p:spPr>
          <a:xfrm>
            <a:off x="2645070" y="83396"/>
            <a:ext cx="9551925" cy="6740735"/>
          </a:xfrm>
          <a:prstGeom prst="rect">
            <a:avLst/>
          </a:prstGeom>
        </p:spPr>
      </p:pic>
    </p:spTree>
    <p:extLst>
      <p:ext uri="{BB962C8B-B14F-4D97-AF65-F5344CB8AC3E}">
        <p14:creationId xmlns:p14="http://schemas.microsoft.com/office/powerpoint/2010/main" val="200465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5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2B1454-D6F6-3B34-972F-15CC26DF2C28}"/>
              </a:ext>
            </a:extLst>
          </p:cNvPr>
          <p:cNvSpPr>
            <a:spLocks noGrp="1"/>
          </p:cNvSpPr>
          <p:nvPr>
            <p:ph type="title"/>
          </p:nvPr>
        </p:nvSpPr>
        <p:spPr>
          <a:xfrm>
            <a:off x="142664" y="2074363"/>
            <a:ext cx="2276105" cy="240235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 </a:t>
            </a:r>
            <a:r>
              <a:rPr lang="en-US" sz="2600" dirty="0">
                <a:solidFill>
                  <a:srgbClr val="FFFFFF"/>
                </a:solidFill>
              </a:rPr>
              <a:t>Hoe </a:t>
            </a:r>
            <a:r>
              <a:rPr lang="en-US" sz="2600" dirty="0" err="1">
                <a:solidFill>
                  <a:srgbClr val="FFFFFF"/>
                </a:solidFill>
              </a:rPr>
              <a:t>gaan</a:t>
            </a:r>
            <a:r>
              <a:rPr lang="en-US" sz="2600" kern="1200" dirty="0">
                <a:solidFill>
                  <a:srgbClr val="FFFFFF"/>
                </a:solidFill>
                <a:latin typeface="+mj-lt"/>
                <a:ea typeface="+mj-ea"/>
                <a:cs typeface="+mj-cs"/>
              </a:rPr>
              <a:t> </a:t>
            </a:r>
            <a:br>
              <a:rPr lang="en-US" sz="2600" dirty="0">
                <a:solidFill>
                  <a:srgbClr val="FFFFFF"/>
                </a:solidFill>
              </a:rPr>
            </a:br>
            <a:r>
              <a:rPr lang="en-US" sz="2600" kern="1200" dirty="0">
                <a:solidFill>
                  <a:srgbClr val="FFFFFF"/>
                </a:solidFill>
                <a:latin typeface="+mj-lt"/>
                <a:ea typeface="+mj-ea"/>
                <a:cs typeface="+mj-cs"/>
              </a:rPr>
              <a:t>we </a:t>
            </a:r>
            <a:r>
              <a:rPr lang="en-US" sz="2600" kern="1200" dirty="0" err="1">
                <a:solidFill>
                  <a:srgbClr val="FFFFFF"/>
                </a:solidFill>
                <a:latin typeface="+mj-lt"/>
                <a:ea typeface="+mj-ea"/>
                <a:cs typeface="+mj-cs"/>
              </a:rPr>
              <a:t>dat</a:t>
            </a:r>
            <a:r>
              <a:rPr lang="en-US" sz="2600" kern="1200" dirty="0">
                <a:solidFill>
                  <a:srgbClr val="FFFFFF"/>
                </a:solidFill>
                <a:latin typeface="+mj-lt"/>
                <a:ea typeface="+mj-ea"/>
                <a:cs typeface="+mj-cs"/>
              </a:rPr>
              <a:t> </a:t>
            </a:r>
            <a:br>
              <a:rPr lang="en-US" sz="2600" dirty="0">
                <a:solidFill>
                  <a:srgbClr val="FFFFFF"/>
                </a:solidFill>
              </a:rPr>
            </a:br>
            <a:r>
              <a:rPr lang="en-US" sz="2600" kern="1200" dirty="0" err="1">
                <a:solidFill>
                  <a:srgbClr val="FFFFFF"/>
                </a:solidFill>
                <a:latin typeface="+mj-lt"/>
                <a:ea typeface="+mj-ea"/>
                <a:cs typeface="+mj-cs"/>
              </a:rPr>
              <a:t>doen</a:t>
            </a:r>
            <a:r>
              <a:rPr lang="en-US" sz="2600" kern="1200" dirty="0">
                <a:solidFill>
                  <a:srgbClr val="FFFFFF"/>
                </a:solidFill>
                <a:latin typeface="+mj-lt"/>
                <a:ea typeface="+mj-ea"/>
                <a:cs typeface="+mj-cs"/>
              </a:rPr>
              <a:t>?</a:t>
            </a:r>
          </a:p>
        </p:txBody>
      </p:sp>
      <p:pic>
        <p:nvPicPr>
          <p:cNvPr id="6" name="Afbeelding 5" descr="Afbeelding met tekst, Lettertype, typografie, handschrift&#10;&#10;Automatisch gegenereerde beschrijving">
            <a:extLst>
              <a:ext uri="{FF2B5EF4-FFF2-40B4-BE49-F238E27FC236}">
                <a16:creationId xmlns:a16="http://schemas.microsoft.com/office/drawing/2014/main" id="{B633CC5D-AB51-2E16-4989-0DF07CFB3664}"/>
              </a:ext>
            </a:extLst>
          </p:cNvPr>
          <p:cNvPicPr>
            <a:picLocks noChangeAspect="1"/>
          </p:cNvPicPr>
          <p:nvPr/>
        </p:nvPicPr>
        <p:blipFill>
          <a:blip r:embed="rId2"/>
          <a:stretch>
            <a:fillRect/>
          </a:stretch>
        </p:blipFill>
        <p:spPr>
          <a:xfrm>
            <a:off x="3841223" y="1810808"/>
            <a:ext cx="4223808" cy="3183467"/>
          </a:xfrm>
          <a:prstGeom prst="rect">
            <a:avLst/>
          </a:prstGeom>
        </p:spPr>
      </p:pic>
      <p:pic>
        <p:nvPicPr>
          <p:cNvPr id="7" name="Afbeelding 6">
            <a:extLst>
              <a:ext uri="{FF2B5EF4-FFF2-40B4-BE49-F238E27FC236}">
                <a16:creationId xmlns:a16="http://schemas.microsoft.com/office/drawing/2014/main" id="{CE456CB2-B1E0-6153-B300-A14B559B0D74}"/>
              </a:ext>
            </a:extLst>
          </p:cNvPr>
          <p:cNvPicPr>
            <a:picLocks noChangeAspect="1"/>
          </p:cNvPicPr>
          <p:nvPr/>
        </p:nvPicPr>
        <p:blipFill>
          <a:blip r:embed="rId3"/>
          <a:stretch>
            <a:fillRect/>
          </a:stretch>
        </p:blipFill>
        <p:spPr>
          <a:xfrm>
            <a:off x="469900" y="412750"/>
            <a:ext cx="5389033" cy="656166"/>
          </a:xfrm>
          <a:prstGeom prst="rect">
            <a:avLst/>
          </a:prstGeom>
        </p:spPr>
      </p:pic>
      <p:pic>
        <p:nvPicPr>
          <p:cNvPr id="8" name="Graphic 7" descr="Twee harten silhouet">
            <a:extLst>
              <a:ext uri="{FF2B5EF4-FFF2-40B4-BE49-F238E27FC236}">
                <a16:creationId xmlns:a16="http://schemas.microsoft.com/office/drawing/2014/main" id="{B8533183-51F3-178E-8FA8-AAD1513E02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7217" y="897466"/>
            <a:ext cx="914400" cy="914400"/>
          </a:xfrm>
          <a:prstGeom prst="rect">
            <a:avLst/>
          </a:prstGeom>
        </p:spPr>
      </p:pic>
      <p:pic>
        <p:nvPicPr>
          <p:cNvPr id="9" name="Graphic 8" descr="Prioriteiten met effen opvulling">
            <a:extLst>
              <a:ext uri="{FF2B5EF4-FFF2-40B4-BE49-F238E27FC236}">
                <a16:creationId xmlns:a16="http://schemas.microsoft.com/office/drawing/2014/main" id="{7FF6A52F-695F-0296-24DE-670B945A88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7216" y="2971800"/>
            <a:ext cx="914400" cy="914400"/>
          </a:xfrm>
          <a:prstGeom prst="rect">
            <a:avLst/>
          </a:prstGeom>
        </p:spPr>
      </p:pic>
      <p:pic>
        <p:nvPicPr>
          <p:cNvPr id="10" name="Graphic 9" descr="Ontkiemen van zaad silhouet">
            <a:extLst>
              <a:ext uri="{FF2B5EF4-FFF2-40B4-BE49-F238E27FC236}">
                <a16:creationId xmlns:a16="http://schemas.microsoft.com/office/drawing/2014/main" id="{C17B2F2C-1050-743B-1757-3E965EA990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57217" y="4897967"/>
            <a:ext cx="914400" cy="914400"/>
          </a:xfrm>
          <a:prstGeom prst="rect">
            <a:avLst/>
          </a:prstGeom>
        </p:spPr>
      </p:pic>
    </p:spTree>
    <p:extLst>
      <p:ext uri="{BB962C8B-B14F-4D97-AF65-F5344CB8AC3E}">
        <p14:creationId xmlns:p14="http://schemas.microsoft.com/office/powerpoint/2010/main" val="359257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AC1F9D9-BE8C-C877-810B-D3ACA5455248}"/>
              </a:ext>
            </a:extLst>
          </p:cNvPr>
          <p:cNvSpPr txBox="1"/>
          <p:nvPr/>
        </p:nvSpPr>
        <p:spPr>
          <a:xfrm>
            <a:off x="1601929" y="389901"/>
            <a:ext cx="9848193" cy="6093976"/>
          </a:xfrm>
          <a:prstGeom prst="rect">
            <a:avLst/>
          </a:prstGeom>
          <a:noFill/>
        </p:spPr>
        <p:txBody>
          <a:bodyPr wrap="square" lIns="91440" tIns="45720" rIns="91440" bIns="45720" anchor="t">
            <a:spAutoFit/>
          </a:bodyPr>
          <a:lstStyle/>
          <a:p>
            <a:r>
              <a:rPr lang="nl-NL" sz="3600" b="1" dirty="0">
                <a:latin typeface="Calibri"/>
                <a:cs typeface="Calibri"/>
              </a:rPr>
              <a:t>Wat is het OZJ en wat is WEL </a:t>
            </a:r>
            <a:br>
              <a:rPr lang="nl-NL" dirty="0">
                <a:latin typeface="Calibri"/>
                <a:cs typeface="Calibri"/>
              </a:rPr>
            </a:br>
            <a:endParaRPr lang="nl-NL">
              <a:latin typeface="Calibri"/>
              <a:cs typeface="Calibri"/>
            </a:endParaRPr>
          </a:p>
          <a:p>
            <a:endParaRPr lang="nl-NL" sz="2400" b="1" i="1" dirty="0">
              <a:latin typeface="Calibri"/>
              <a:cs typeface="Calibri"/>
            </a:endParaRPr>
          </a:p>
          <a:p>
            <a:r>
              <a:rPr lang="nl-NL" sz="2400" b="1" i="1" dirty="0">
                <a:latin typeface="Calibri"/>
                <a:cs typeface="Calibri"/>
              </a:rPr>
              <a:t>OZJ: Ondersteuningsteam voor Jeugd</a:t>
            </a:r>
            <a:endParaRPr lang="nl-NL" b="1" i="1" dirty="0">
              <a:latin typeface="Calibri"/>
              <a:ea typeface="Calibri"/>
              <a:cs typeface="Calibri"/>
            </a:endParaRPr>
          </a:p>
          <a:p>
            <a:r>
              <a:rPr lang="nl-NL" sz="2400" dirty="0">
                <a:latin typeface="Calibri"/>
                <a:cs typeface="Calibri"/>
              </a:rPr>
              <a:t>Landelijk programma vanuit VWS, ondersteunt professionals met het bouwen aan (nog) beter maken van jeugdhulp en onderwijs, daar waar gewenst en nodig. </a:t>
            </a:r>
            <a:endParaRPr lang="nl-NL" sz="2400" dirty="0">
              <a:latin typeface="Calibri"/>
              <a:ea typeface="Calibri"/>
              <a:cs typeface="Calibri"/>
            </a:endParaRPr>
          </a:p>
          <a:p>
            <a:endParaRPr lang="nl-NL" sz="2400">
              <a:latin typeface="Calibri"/>
              <a:cs typeface="Calibri"/>
            </a:endParaRPr>
          </a:p>
          <a:p>
            <a:pPr>
              <a:buFont typeface="Arial" panose="020B0604020202020204" pitchFamily="34" charset="0"/>
            </a:pPr>
            <a:r>
              <a:rPr lang="nl-NL" sz="2400" b="1" i="1" dirty="0">
                <a:latin typeface="Calibri"/>
                <a:cs typeface="Calibri"/>
              </a:rPr>
              <a:t>Project WEL: Wel in ontwikkeling</a:t>
            </a:r>
            <a:endParaRPr lang="nl-NL" sz="2400" b="1" i="1" dirty="0">
              <a:latin typeface="Calibri"/>
              <a:ea typeface="Calibri"/>
              <a:cs typeface="Calibri"/>
            </a:endParaRPr>
          </a:p>
          <a:p>
            <a:pPr>
              <a:buFont typeface="Arial" panose="020B0604020202020204" pitchFamily="34" charset="0"/>
            </a:pPr>
            <a:r>
              <a:rPr lang="nl-NL" sz="2400" dirty="0">
                <a:ea typeface="+mn-lt"/>
                <a:cs typeface="+mn-lt"/>
              </a:rPr>
              <a:t>Sluit aan bij het NPO, creëert nieuwe beweging in situaties waar niet-ingeschreven jeugdigen in het onderwijs zijn vastgelopen en wat nodig is om (wel weer) in ontwikkeling te komen. Betrokken ministeries zijn OCW en VWS. Samenwerkingspartners zijn Gedragswerk (onderwijs en thuiszitters), </a:t>
            </a:r>
            <a:r>
              <a:rPr lang="nl-NL" sz="2400" dirty="0" err="1">
                <a:ea typeface="+mn-lt"/>
                <a:cs typeface="+mn-lt"/>
              </a:rPr>
              <a:t>Ingrado</a:t>
            </a:r>
            <a:r>
              <a:rPr lang="nl-NL" sz="2400" dirty="0">
                <a:ea typeface="+mn-lt"/>
                <a:cs typeface="+mn-lt"/>
              </a:rPr>
              <a:t> (leerplicht en RMC) en OZJ (Ondersteuningsteam Zorg voor Jeugd).</a:t>
            </a:r>
            <a:endParaRPr lang="nl-NL" sz="2400" dirty="0">
              <a:ea typeface="Calibri"/>
              <a:cs typeface="Calibri"/>
            </a:endParaRPr>
          </a:p>
          <a:p>
            <a:endParaRPr lang="nl-NL" sz="2400" b="1" i="1" dirty="0">
              <a:ea typeface="Calibri" panose="020F0502020204030204"/>
              <a:cs typeface="Calibri" panose="020F0502020204030204"/>
            </a:endParaRPr>
          </a:p>
          <a:p>
            <a:pPr marL="285750" indent="-285750">
              <a:buFont typeface="Arial" panose="020B0604020202020204" pitchFamily="34" charset="0"/>
              <a:buChar char="•"/>
            </a:pPr>
            <a:endParaRPr lang="nl-NL" sz="2400" dirty="0">
              <a:ea typeface="Calibri" panose="020F0502020204030204"/>
              <a:cs typeface="Calibri" panose="020F0502020204030204"/>
            </a:endParaRPr>
          </a:p>
        </p:txBody>
      </p:sp>
    </p:spTree>
    <p:extLst>
      <p:ext uri="{BB962C8B-B14F-4D97-AF65-F5344CB8AC3E}">
        <p14:creationId xmlns:p14="http://schemas.microsoft.com/office/powerpoint/2010/main" val="279957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9BE98-93E4-986B-E708-437665BAFD4F}"/>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89A56813-C896-F23F-769E-67901DD145BA}"/>
              </a:ext>
            </a:extLst>
          </p:cNvPr>
          <p:cNvSpPr txBox="1"/>
          <p:nvPr/>
        </p:nvSpPr>
        <p:spPr>
          <a:xfrm>
            <a:off x="1492583" y="1005175"/>
            <a:ext cx="10515600" cy="5539978"/>
          </a:xfrm>
          <a:prstGeom prst="rect">
            <a:avLst/>
          </a:prstGeom>
          <a:noFill/>
        </p:spPr>
        <p:txBody>
          <a:bodyPr wrap="square" lIns="91440" tIns="45720" rIns="91440" bIns="45720" anchor="t">
            <a:spAutoFit/>
          </a:bodyPr>
          <a:lstStyle/>
          <a:p>
            <a:r>
              <a:rPr lang="nl-NL" sz="3600" b="1" dirty="0">
                <a:latin typeface="Calibri"/>
                <a:ea typeface="Calibri Light"/>
                <a:cs typeface="Calibri Light"/>
              </a:rPr>
              <a:t>Waarderend Onderzoeken</a:t>
            </a:r>
            <a:br>
              <a:rPr lang="nl-NL" sz="1800" dirty="0">
                <a:latin typeface="Calibri"/>
                <a:ea typeface="Calibri Light"/>
                <a:cs typeface="Calibri Light"/>
              </a:rPr>
            </a:br>
            <a:endParaRPr lang="nl-NL" sz="3600" b="1">
              <a:latin typeface="Calibri"/>
              <a:ea typeface="Calibri Light"/>
              <a:cs typeface="Calibri Light"/>
            </a:endParaRPr>
          </a:p>
          <a:p>
            <a:r>
              <a:rPr lang="nl-NL" sz="2400" dirty="0">
                <a:latin typeface="Calibri"/>
                <a:ea typeface="Calibri Light"/>
                <a:cs typeface="Calibri Light"/>
              </a:rPr>
              <a:t>Het is onderzoek wat zich richt op wat waardevol is, wat positief is en wat werkt. Wetenschappelijk onderzoek heeft uitgewezen dat waarderend onderzoek de kans op verbetering en ontwikkeling groter is dan bij vormen van onderzoek die zich richt op gebreken en tekortkomingen.</a:t>
            </a:r>
            <a:endParaRPr lang="nl-NL">
              <a:ea typeface="Calibri"/>
              <a:cs typeface="Calibri"/>
            </a:endParaRPr>
          </a:p>
          <a:p>
            <a:endParaRPr lang="nl-NL" sz="2400" dirty="0">
              <a:latin typeface="Calibri"/>
              <a:ea typeface="Calibri Light"/>
              <a:cs typeface="Calibri Light"/>
            </a:endParaRPr>
          </a:p>
          <a:p>
            <a:r>
              <a:rPr lang="nl-NL" sz="2400" dirty="0">
                <a:latin typeface="Calibri"/>
                <a:ea typeface="Calibri Light"/>
                <a:cs typeface="Calibri Light"/>
              </a:rPr>
              <a:t>Basisprincipes</a:t>
            </a:r>
            <a:br>
              <a:rPr lang="nl-NL" sz="2400" dirty="0">
                <a:latin typeface="Calibri"/>
                <a:ea typeface="Calibri Light"/>
                <a:cs typeface="Calibri Light"/>
              </a:rPr>
            </a:br>
            <a:r>
              <a:rPr lang="nl-NL" sz="2400" dirty="0">
                <a:latin typeface="Calibri"/>
                <a:ea typeface="Calibri Light"/>
                <a:cs typeface="Calibri Light"/>
              </a:rPr>
              <a:t>- Aandacht richten op positieve ervaringen</a:t>
            </a:r>
            <a:br>
              <a:rPr lang="nl-NL" sz="2400" dirty="0">
                <a:latin typeface="Calibri"/>
                <a:ea typeface="Calibri Light"/>
                <a:cs typeface="Calibri Light"/>
              </a:rPr>
            </a:br>
            <a:r>
              <a:rPr lang="nl-NL" sz="2400" dirty="0">
                <a:latin typeface="Calibri"/>
                <a:ea typeface="Calibri Light"/>
                <a:cs typeface="Calibri Light"/>
              </a:rPr>
              <a:t>- Wat waardevol is kent vele gezichten</a:t>
            </a:r>
            <a:br>
              <a:rPr lang="nl-NL" sz="2400" dirty="0">
                <a:latin typeface="Calibri"/>
                <a:ea typeface="Calibri Light"/>
                <a:cs typeface="Calibri Light"/>
              </a:rPr>
            </a:br>
            <a:r>
              <a:rPr lang="nl-NL" sz="2400" dirty="0">
                <a:latin typeface="Calibri"/>
                <a:ea typeface="Calibri Light"/>
                <a:cs typeface="Calibri Light"/>
              </a:rPr>
              <a:t>- Het verlangen achter de onvrede (positief </a:t>
            </a:r>
            <a:r>
              <a:rPr lang="nl-NL" sz="2400" err="1">
                <a:latin typeface="Calibri"/>
                <a:ea typeface="Calibri Light"/>
                <a:cs typeface="Calibri Light"/>
              </a:rPr>
              <a:t>herkaderen</a:t>
            </a:r>
            <a:r>
              <a:rPr lang="nl-NL" sz="2400" dirty="0">
                <a:latin typeface="Calibri"/>
                <a:ea typeface="Calibri Light"/>
                <a:cs typeface="Calibri Light"/>
              </a:rPr>
              <a:t>)</a:t>
            </a:r>
            <a:br>
              <a:rPr lang="nl-NL" sz="2400" dirty="0">
                <a:latin typeface="Calibri"/>
                <a:ea typeface="Calibri Light"/>
                <a:cs typeface="Calibri Light"/>
              </a:rPr>
            </a:br>
            <a:r>
              <a:rPr lang="nl-NL" sz="2400" dirty="0">
                <a:latin typeface="Calibri"/>
                <a:ea typeface="Calibri Light"/>
                <a:cs typeface="Calibri Light"/>
              </a:rPr>
              <a:t>- Als we een vraag stellen, beïnvloeden we de ander ook</a:t>
            </a:r>
            <a:br>
              <a:rPr lang="nl-NL" sz="2400" dirty="0">
                <a:latin typeface="Calibri"/>
                <a:ea typeface="Calibri Light"/>
                <a:cs typeface="Calibri Light"/>
              </a:rPr>
            </a:br>
            <a:r>
              <a:rPr lang="nl-NL" sz="2400" dirty="0">
                <a:latin typeface="Calibri"/>
                <a:ea typeface="Calibri Light"/>
                <a:cs typeface="Calibri Light"/>
              </a:rPr>
              <a:t>- Kracht van de verbeelding</a:t>
            </a:r>
            <a:br>
              <a:rPr lang="nl-NL" sz="2400" dirty="0">
                <a:latin typeface="Calibri"/>
                <a:ea typeface="Calibri Light"/>
                <a:cs typeface="Calibri Light"/>
              </a:rPr>
            </a:br>
            <a:endParaRPr lang="nl-NL">
              <a:cs typeface="Calibri"/>
            </a:endParaRPr>
          </a:p>
        </p:txBody>
      </p:sp>
    </p:spTree>
    <p:extLst>
      <p:ext uri="{BB962C8B-B14F-4D97-AF65-F5344CB8AC3E}">
        <p14:creationId xmlns:p14="http://schemas.microsoft.com/office/powerpoint/2010/main" val="107519085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0F60ABC27CBA419720862454BF8F81" ma:contentTypeVersion="13" ma:contentTypeDescription="Een nieuw document maken." ma:contentTypeScope="" ma:versionID="0735af5d745e5384dfe7c5622fbaaf72">
  <xsd:schema xmlns:xsd="http://www.w3.org/2001/XMLSchema" xmlns:xs="http://www.w3.org/2001/XMLSchema" xmlns:p="http://schemas.microsoft.com/office/2006/metadata/properties" xmlns:ns2="8f61fd7b-081f-43de-8c80-53d29ab8fdd7" xmlns:ns3="388bc538-0096-4880-9019-00aeaa88e915" targetNamespace="http://schemas.microsoft.com/office/2006/metadata/properties" ma:root="true" ma:fieldsID="e7c35f06e8540f92f5cd73d9648bafe9" ns2:_="" ns3:_="">
    <xsd:import namespace="8f61fd7b-081f-43de-8c80-53d29ab8fdd7"/>
    <xsd:import namespace="388bc538-0096-4880-9019-00aeaa88e91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1fd7b-081f-43de-8c80-53d29ab8f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ebff1381-0b49-4c5c-bbf0-c569703c76d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bc538-0096-4880-9019-00aeaa88e915"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99ca04a5-de32-4677-8f31-05f675b9c0d4}" ma:internalName="TaxCatchAll" ma:showField="CatchAllData" ma:web="388bc538-0096-4880-9019-00aeaa88e9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88bc538-0096-4880-9019-00aeaa88e915" xsi:nil="true"/>
    <lcf76f155ced4ddcb4097134ff3c332f xmlns="8f61fd7b-081f-43de-8c80-53d29ab8fd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F85C19-A148-45B4-ADB7-ED615D43E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1fd7b-081f-43de-8c80-53d29ab8fdd7"/>
    <ds:schemaRef ds:uri="388bc538-0096-4880-9019-00aeaa88e9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52E088-2924-42D4-B345-CAF2CE3B107E}">
  <ds:schemaRefs>
    <ds:schemaRef ds:uri="http://schemas.microsoft.com/sharepoint/v3/contenttype/forms"/>
  </ds:schemaRefs>
</ds:datastoreItem>
</file>

<file path=customXml/itemProps3.xml><?xml version="1.0" encoding="utf-8"?>
<ds:datastoreItem xmlns:ds="http://schemas.openxmlformats.org/officeDocument/2006/customXml" ds:itemID="{474E2678-681A-4FDD-B11B-250F813B9BD3}">
  <ds:schemaRefs>
    <ds:schemaRef ds:uri="http://schemas.microsoft.com/office/2006/metadata/properties"/>
    <ds:schemaRef ds:uri="http://schemas.microsoft.com/office/infopath/2007/PartnerControls"/>
    <ds:schemaRef ds:uri="388bc538-0096-4880-9019-00aeaa88e915"/>
    <ds:schemaRef ds:uri="8f61fd7b-081f-43de-8c80-53d29ab8fdd7"/>
  </ds:schemaRefs>
</ds:datastoreItem>
</file>

<file path=docProps/app.xml><?xml version="1.0" encoding="utf-8"?>
<Properties xmlns="http://schemas.openxmlformats.org/officeDocument/2006/extended-properties" xmlns:vt="http://schemas.openxmlformats.org/officeDocument/2006/docPropsVTypes">
  <TotalTime>15</TotalTime>
  <Words>550</Words>
  <Application>Microsoft Office PowerPoint</Application>
  <PresentationFormat>Breedbeeld</PresentationFormat>
  <Paragraphs>46</Paragraphs>
  <Slides>13</Slides>
  <Notes>0</Notes>
  <HiddenSlides>0</HiddenSlides>
  <MMClips>0</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Kantoorthema</vt:lpstr>
      <vt:lpstr>Office-thema</vt:lpstr>
      <vt:lpstr>PowerPoint-presentatie</vt:lpstr>
      <vt:lpstr>PowerPoint-presentatie</vt:lpstr>
      <vt:lpstr>Aanleiding: Landelijke ontwikkelingen</vt:lpstr>
      <vt:lpstr>Onderwijs coalitie Landsdeel Zuid-West</vt:lpstr>
      <vt:lpstr>Wat gaan we doen? </vt:lpstr>
      <vt:lpstr> Hoe gaan  we dat  doen?</vt:lpstr>
      <vt:lpstr> Hoe gaan  we dat  doen?</vt:lpstr>
      <vt:lpstr>PowerPoint-presentatie</vt:lpstr>
      <vt:lpstr>PowerPoint-presentatie</vt:lpstr>
      <vt:lpstr>PowerPoint-presentatie</vt:lpstr>
      <vt:lpstr>PowerPoint-presentatie</vt:lpstr>
      <vt:lpstr>PowerPoint-presentatie</vt:lpstr>
      <vt:lpstr>Uitdagingen doorstroomperspectieven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Brenda de Veen</dc:creator>
  <cp:lastModifiedBy>Brenda de Veen</cp:lastModifiedBy>
  <cp:revision>223</cp:revision>
  <dcterms:created xsi:type="dcterms:W3CDTF">2024-03-07T08:46:37Z</dcterms:created>
  <dcterms:modified xsi:type="dcterms:W3CDTF">2025-11-21T10:25:40Z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0x010100240F60ABC27CBA419720862454BF8F81</vt:lpwstr>
  </property>
</Properties>
</file>