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67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DC86F-CAC1-A995-78E7-C116C0285BD1}" v="547" dt="2024-06-17T11:51:59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17266-1EAE-848B-AB36-63157C303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06DF25-B00D-3D51-747D-A25138586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0156A-DF74-CCA7-5DFA-81150FCB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E7B515-8F2F-CEB8-6FDB-525F22E2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E3EAFD-DE52-056F-BCF0-DDE0D6EC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37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9B8FD-A997-8942-4F92-47790AC1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0E1FC8-172B-22B7-5200-F2BCB43F5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87E143-8A8E-C2A6-FC5B-7BA0EA21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7295E6-87E9-88F5-C1AF-F83154B7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6B1A83-DE04-99E9-18A7-DC823070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0B060E5-060B-4251-9493-39495BF1B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6A4DC6-4685-7BD2-47C3-9BD4ACB87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743D1-BFDA-3103-043A-9324AC9B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FC3671-5774-B2C7-18BB-D5673690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6796F9-FB38-96DE-2334-D02C9E7C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06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C6842-B89C-C14C-D911-3217B20D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41CE3-C2D5-DE1F-2269-72122B7A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8ADC2-5B20-1638-E4A6-91012E66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DE4170-418B-7C3E-7E1F-24DCEAF5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D7B318-68A2-05F9-4F77-DC08640B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23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43D10-3763-FFD5-389C-E84A8BC1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7D55FC-1245-F3B4-5D53-2DF9C402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4D130-DDCF-12DE-4FEF-0B7D971D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D34775-D684-3325-CF4F-4EDE02F8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E31CEB-241E-9D81-5D1C-5BF08FC6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25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481DA-D3D8-0CA2-AE9D-493E9B8B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42DA42-3F7E-90F9-F79F-9A65F9788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1C3399-9814-8D5C-B5F7-8C74FF64E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5D8653-036C-196F-ED0C-916C6B23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849A08-8020-9198-A818-27707434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916663-131A-B7CA-D716-F9BE77C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1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4C278-325D-B13A-27C9-69E8BDE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A99981-52B9-14D3-A49C-14C383CD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CD4DD4-D3BA-9041-A327-8CAF11DD1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FD8AB3-5135-7D24-6D4C-A11597FE6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17CF29-5DED-2827-287C-2AEE90918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CB04593-D247-EF84-F0F1-349FA10F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3EFD584-6ECE-62DD-FFB9-C89A1D21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B9C244-5755-0B31-D87B-A211C5FB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16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3BD9F-1031-A354-C704-F1BEE22E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FC55CE-EA81-041A-49B5-07A7474A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F31158-7132-0450-F90B-8A7E5D7C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BD057-A796-9CAF-C928-990CF8A0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1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BD1F53B-4004-CDA1-8DDE-A529FB61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9B30EE-FF87-5C2F-9047-B8B01A15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779D00-A5D5-A7B0-0BFC-88AFCC92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29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B7CDF-DBA4-B1DC-0303-815C8AF2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E5114-7124-5BE5-441A-461A5875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7A62D0-82C6-6C7B-A4BC-868B5C3FA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731D95-86B5-FD6B-0B59-DDE5630C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3CBA23-8FE9-B673-0CB6-351E6769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686FFC-EF29-260A-E6DF-A7DEE8F8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69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2ACE1-8C2F-3ADF-E918-8A259A92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C2C80A-F64A-1592-A193-CD2CBA718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B27228-DD68-3B42-A2C3-9320E8D05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F9FA48-27F5-BE77-D423-8AE97094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E512F8-C4CF-4FB2-94DB-19120E43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2E7D28-24B7-0F66-F13B-BF17FF94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31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D669D67-1284-BA36-20DB-14BBF554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1D3875-C3FB-C056-7E54-2DFC97E26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B0670D-859C-FDEA-F840-8EC5D8EA2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772D-F4FA-4010-AF56-E0BFA00651C7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F264E-73FD-5E2F-BFB3-0F8E31DD6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87A275-EA3D-08C8-B41F-A241152BF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6B54-B656-4CD8-9447-DB03DCE7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6CBDE6-1443-DC18-867B-BC49251F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4" y="1866779"/>
            <a:ext cx="10905066" cy="218101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D6AB13B-E444-1F70-6595-7D200E4C2655}"/>
              </a:ext>
            </a:extLst>
          </p:cNvPr>
          <p:cNvSpPr txBox="1"/>
          <p:nvPr/>
        </p:nvSpPr>
        <p:spPr>
          <a:xfrm>
            <a:off x="966409" y="4902310"/>
            <a:ext cx="1027127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cs typeface="Calibri"/>
              </a:rPr>
              <a:t>    Inez van Laarhoven (SWV ZHW) en Angelique Nijssen (Koers VO)</a:t>
            </a:r>
          </a:p>
          <a:p>
            <a:endParaRPr lang="nl-NL" sz="2400" b="1" dirty="0">
              <a:cs typeface="Calibri"/>
            </a:endParaRPr>
          </a:p>
          <a:p>
            <a:r>
              <a:rPr lang="nl-NL" sz="2400" b="1" dirty="0">
                <a:cs typeface="Calibri"/>
              </a:rPr>
              <a:t>         Leernetwerkbijeenkomst 20 juni</a:t>
            </a:r>
          </a:p>
        </p:txBody>
      </p:sp>
    </p:spTree>
    <p:extLst>
      <p:ext uri="{BB962C8B-B14F-4D97-AF65-F5344CB8AC3E}">
        <p14:creationId xmlns:p14="http://schemas.microsoft.com/office/powerpoint/2010/main" val="227562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1F902E-EAE9-EF3B-7216-C5308F37F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Wens is nazorg voor alle leerlingen om goede start en voortgang op school van toekomst te hebben en de doorlopende leerlijn te borgen. </a:t>
            </a:r>
          </a:p>
          <a:p>
            <a:endParaRPr lang="nl-NL" dirty="0"/>
          </a:p>
          <a:p>
            <a:r>
              <a:rPr lang="nl-NL" dirty="0"/>
              <a:t>Dit moet nog uitgewerkt worden hoe de nazorg eruit ziet en wie dit biedt. </a:t>
            </a:r>
          </a:p>
          <a:p>
            <a:pPr lvl="1"/>
            <a:r>
              <a:rPr lang="nl-NL" dirty="0"/>
              <a:t>Tot die tijd gaan we pionieren, er is budget beschikbaar voor elke leerling die uitstroomt.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1CBB95-5647-7B2F-9783-9E7B4189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17" y="87563"/>
            <a:ext cx="1905165" cy="153937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1F5670D-E090-3217-7D80-9930D0D32AED}"/>
              </a:ext>
            </a:extLst>
          </p:cNvPr>
          <p:cNvSpPr txBox="1"/>
          <p:nvPr/>
        </p:nvSpPr>
        <p:spPr>
          <a:xfrm>
            <a:off x="3581400" y="434071"/>
            <a:ext cx="72485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/>
              <a:t>Nazorg: Leerling staat ingeschreven op een school</a:t>
            </a:r>
          </a:p>
        </p:txBody>
      </p:sp>
    </p:spTree>
    <p:extLst>
      <p:ext uri="{BB962C8B-B14F-4D97-AF65-F5344CB8AC3E}">
        <p14:creationId xmlns:p14="http://schemas.microsoft.com/office/powerpoint/2010/main" val="150549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91A5D-B85F-11CE-30B7-4856EFF0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Procesregisseur Onderwijs</a:t>
            </a:r>
            <a:r>
              <a:rPr lang="nl-NL" dirty="0"/>
              <a:t>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3ADAE-4A8E-1C49-79E7-2CC3FE00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/>
              <a:t>De procesregisseur onderwijs </a:t>
            </a:r>
            <a:r>
              <a:rPr lang="nl-NL" sz="2400" err="1"/>
              <a:t>JeugdzorgPLus</a:t>
            </a:r>
            <a:r>
              <a:rPr lang="nl-NL" sz="2400"/>
              <a:t> neemt de regie op de totstandkoming van een plan doorlopende leer- en zorglijn tussen stamschool en instellingsschool voor leerlingen die geplaatst zijn op Rijnhove, </a:t>
            </a:r>
            <a:r>
              <a:rPr lang="nl-NL" sz="2400" err="1"/>
              <a:t>Schakenbosch</a:t>
            </a:r>
            <a:r>
              <a:rPr lang="nl-NL" sz="2400"/>
              <a:t> of de Bergse Veld school</a:t>
            </a:r>
            <a:endParaRPr lang="nl-NL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,Sans-Serif" panose="020B0604020202020204" pitchFamily="34" charset="0"/>
              <a:buNone/>
            </a:pPr>
            <a:r>
              <a:rPr lang="nl-NL" sz="2400" dirty="0"/>
              <a:t>Hoofdtaken:</a:t>
            </a:r>
            <a:endParaRPr lang="en-US" sz="2400" dirty="0">
              <a:cs typeface="Calibri" panose="020F0502020204030204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nl-NL" sz="2400"/>
              <a:t>Ondersteunen van samenwerkingsverbanden (stam)scholen en instellingsscholen in het volgen van een nieuw in te richten proces van instroom, plaatsing, uitstroom en nazorg.</a:t>
            </a:r>
            <a:endParaRPr lang="en-US" sz="2400">
              <a:cs typeface="Calibri" panose="020F0502020204030204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nl-NL" sz="2400"/>
              <a:t>Een monitorende functie voor de brede coalitie. Advies uitbrengen over rode draden en een duurzame borging van het proces in de toekomst.</a:t>
            </a:r>
            <a:endParaRPr lang="en-US" sz="2400">
              <a:cs typeface="Calibri" panose="020F0502020204030204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07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7763B-34BF-E6DA-000D-5A2284F7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Stappen tot nog toe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927E1-447A-7984-44DA-2D5A8032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>
                <a:cs typeface="Calibri"/>
              </a:rPr>
              <a:t>Bijeenkomst op 5 maart met de instellingsscholen, samenwerkingsverbanden en S2C over het huidige proces van instroom-plaatsing-doorstroom-nazorg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Per instellingsschool is een praatplaat gemaakt.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15 april zijn deze praatplaten in een klein comité met de instellingsscholen besproken en is gesproken over verbeteringen in het proces van instroom-plaatsing-doorstroom en nazorg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Op basis hiervan hebben we een voorstel gemaakt die we vandaag tijdens de leernetwerkbijeenkomst willen toetsen bij de aanwezigen.</a:t>
            </a:r>
          </a:p>
        </p:txBody>
      </p:sp>
    </p:spTree>
    <p:extLst>
      <p:ext uri="{BB962C8B-B14F-4D97-AF65-F5344CB8AC3E}">
        <p14:creationId xmlns:p14="http://schemas.microsoft.com/office/powerpoint/2010/main" val="205935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A3BEEFF4-E838-C125-650C-DEEE42A46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376" y="643468"/>
            <a:ext cx="7902221" cy="557106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4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30A6B1-8534-AC85-31D2-9F0B39C6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Verwijzer naar JZ+ levert compleet dossier aan inclusief onderwijsgegevens. Indien dit niet kan i.v.m. crisisplaatsing levert de verwijzer binnen 5 werkdagen de gegevens aan.</a:t>
            </a:r>
          </a:p>
          <a:p>
            <a:pPr lvl="1"/>
            <a:r>
              <a:rPr lang="nl-NL" dirty="0"/>
              <a:t>School van herkomst: Laatste school waar de leerling ingeschreven staat of stond</a:t>
            </a:r>
            <a:endParaRPr lang="nl-NL" dirty="0">
              <a:cs typeface="Calibri"/>
            </a:endParaRPr>
          </a:p>
          <a:p>
            <a:pPr lvl="1"/>
            <a:r>
              <a:rPr lang="nl-NL" dirty="0"/>
              <a:t>Contactpersoon van de school van herkomst</a:t>
            </a:r>
            <a:endParaRPr lang="nl-NL" dirty="0">
              <a:cs typeface="Calibri"/>
            </a:endParaRPr>
          </a:p>
          <a:p>
            <a:pPr lvl="1"/>
            <a:r>
              <a:rPr lang="nl-NL" dirty="0"/>
              <a:t>Niveau en leerjaar van het laatst genoten onderwijs </a:t>
            </a:r>
          </a:p>
          <a:p>
            <a:pPr lvl="1"/>
            <a:r>
              <a:rPr lang="nl-NL" dirty="0"/>
              <a:t>Betrokken SWV indien bekend inclusief contactgegevens</a:t>
            </a:r>
            <a:endParaRPr lang="nl-NL" dirty="0">
              <a:cs typeface="Calibri"/>
            </a:endParaRPr>
          </a:p>
          <a:p>
            <a:pPr marL="457200" lvl="1" indent="0">
              <a:buNone/>
            </a:pPr>
            <a:endParaRPr lang="nl-NL"/>
          </a:p>
          <a:p>
            <a:pPr marL="457200" lvl="1" indent="0">
              <a:buNone/>
            </a:pPr>
            <a:r>
              <a:rPr lang="nl-NL" dirty="0"/>
              <a:t>WETGEVING DELEN GEGEVENS </a:t>
            </a:r>
            <a:endParaRPr lang="nl-NL" dirty="0">
              <a:cs typeface="Calibri"/>
            </a:endParaRPr>
          </a:p>
          <a:p>
            <a:pPr marL="457200" lvl="1" indent="0">
              <a:buNone/>
            </a:pPr>
            <a:endParaRPr lang="nl-NL"/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BC13DF-B395-181F-076A-CF5062CF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51" y="335231"/>
            <a:ext cx="1438323" cy="145816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11E86F-FD1D-7CBD-1ABD-7ED89EA8AD59}"/>
              </a:ext>
            </a:extLst>
          </p:cNvPr>
          <p:cNvSpPr txBox="1"/>
          <p:nvPr/>
        </p:nvSpPr>
        <p:spPr>
          <a:xfrm>
            <a:off x="3257550" y="335231"/>
            <a:ext cx="72485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/>
              <a:t>Instroom: Leerling wordt vanuit de jeugdhulp geplaatst in de instelling (open/gesloten/hybride)</a:t>
            </a:r>
          </a:p>
        </p:txBody>
      </p:sp>
    </p:spTree>
    <p:extLst>
      <p:ext uri="{BB962C8B-B14F-4D97-AF65-F5344CB8AC3E}">
        <p14:creationId xmlns:p14="http://schemas.microsoft.com/office/powerpoint/2010/main" val="309795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7512C-5E42-29FC-83D4-8023BE19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Uitstapje hoe verloopt het zorgproces aanmelding JZ+?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036CF-EFDA-F235-CFA5-B14983FB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01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707439-3A50-6E24-2886-EAC3A58A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2400" dirty="0"/>
              <a:t>De instellingsschool neemt contact op met school van herkomst over gastplaatsing. Dit betreft een plaatsing zonder inschrijving, leerling blijft op school van herkomst ingeschreven. </a:t>
            </a:r>
            <a:endParaRPr lang="nl-NL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nl-NL" sz="2400" dirty="0">
                <a:cs typeface="Calibri"/>
              </a:rPr>
              <a:t>Er wordt een samenwerkingsovereenkomst gemaakt tussen school van herkomst, instellingsschool, ouder(s)/leerling:</a:t>
            </a:r>
            <a:endParaRPr lang="en-US" sz="2400" dirty="0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nl-NL" sz="1800" dirty="0">
                <a:cs typeface="Calibri"/>
              </a:rPr>
              <a:t>Onderwijs</a:t>
            </a:r>
            <a:endParaRPr lang="en-US" sz="1800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nl-NL" sz="1800" dirty="0">
                <a:cs typeface="Calibri"/>
              </a:rPr>
              <a:t>Lesprogramma: welke onderdelen zijn noodzakelijk in het lesprogramma</a:t>
            </a:r>
            <a:endParaRPr lang="en-US" sz="1800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nl-NL" sz="1800" dirty="0">
                <a:cs typeface="Calibri"/>
              </a:rPr>
              <a:t>Afstemming en evaluatiemomenten</a:t>
            </a:r>
            <a:endParaRPr lang="en-US" sz="1800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nl-NL" sz="1800" dirty="0">
                <a:cs typeface="Calibri"/>
              </a:rPr>
              <a:t>Hoe en waar dit vastgelegd wordt in welk systeem (bv LVS)</a:t>
            </a:r>
            <a:endParaRPr lang="en-US" sz="1800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nl-NL" sz="1800" dirty="0">
                <a:cs typeface="Calibri"/>
              </a:rPr>
              <a:t>Hoe de school van herkomst contact en betrokkenheid houdt met de leerling gedurende plaatsing  (bv regelmatig, 1xpw, contact mentor-leerling)</a:t>
            </a:r>
            <a:endParaRPr lang="nl-NL" sz="1800" dirty="0"/>
          </a:p>
          <a:p>
            <a:pPr marL="971550" lvl="1" indent="-285750">
              <a:buFont typeface="Arial"/>
            </a:pPr>
            <a:endParaRPr lang="nl-NL" sz="1800" dirty="0">
              <a:cs typeface="Calibri" panose="020F0502020204030204"/>
            </a:endParaRPr>
          </a:p>
          <a:p>
            <a:r>
              <a:rPr lang="nl-NL" sz="2400" dirty="0">
                <a:cs typeface="Calibri" panose="020F0502020204030204"/>
              </a:rPr>
              <a:t>Er wordt een OPP opgesteld met onderwijsdoelen gericht op terugkeer naar onderwijs (de school van herkomst of school van toekomst).</a:t>
            </a:r>
          </a:p>
          <a:p>
            <a:pPr marL="457200" lvl="1" indent="0">
              <a:buNone/>
            </a:pPr>
            <a:endParaRPr lang="nl-NL" dirty="0">
              <a:cs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0EDD2B-4F13-2CF7-C2C5-53A6C192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0"/>
            <a:ext cx="1166517" cy="167328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66B39AB-5375-14BE-F43F-F22EFC5D9BAE}"/>
              </a:ext>
            </a:extLst>
          </p:cNvPr>
          <p:cNvSpPr txBox="1"/>
          <p:nvPr/>
        </p:nvSpPr>
        <p:spPr>
          <a:xfrm>
            <a:off x="3257550" y="311705"/>
            <a:ext cx="72485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/>
              <a:t>Plaatsing: Leerling met een school van herkomst gaat starten op de instellingsschool</a:t>
            </a:r>
          </a:p>
        </p:txBody>
      </p:sp>
    </p:spTree>
    <p:extLst>
      <p:ext uri="{BB962C8B-B14F-4D97-AF65-F5344CB8AC3E}">
        <p14:creationId xmlns:p14="http://schemas.microsoft.com/office/powerpoint/2010/main" val="175736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01125-4ECC-0EB0-84C9-976A4D22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De instellingsschool neemt contact op met het SWV met door de verwijzer bekende onderwijsgegevens.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instellingsschool schrijft de leerling in en maakt een OPP.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SWV gaat met de gegevens aan de slag door te adviseren, activeren en bemiddelen ten aanzien van een passende vervolg onderwijsplek voor de leerling.</a:t>
            </a:r>
            <a:endParaRPr lang="nl-NL" dirty="0"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C580AF-2DE3-FB9A-9DBB-E82820D7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-9583"/>
            <a:ext cx="1166517" cy="16732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9D7567E-8B5B-AF70-B39F-F470612E3F8B}"/>
              </a:ext>
            </a:extLst>
          </p:cNvPr>
          <p:cNvSpPr txBox="1"/>
          <p:nvPr/>
        </p:nvSpPr>
        <p:spPr>
          <a:xfrm>
            <a:off x="3190875" y="464047"/>
            <a:ext cx="72485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/>
              <a:t>Plaatsing: Leerling zonder school van herkomst gaat starten op de instellingsschool</a:t>
            </a:r>
          </a:p>
        </p:txBody>
      </p:sp>
    </p:spTree>
    <p:extLst>
      <p:ext uri="{BB962C8B-B14F-4D97-AF65-F5344CB8AC3E}">
        <p14:creationId xmlns:p14="http://schemas.microsoft.com/office/powerpoint/2010/main" val="62900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519EB-0E17-D82E-6EAB-41F930FD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l-NL" u="sng" dirty="0"/>
              <a:t>Complicerende factor</a:t>
            </a:r>
            <a:endParaRPr lang="nl-NL" u="sng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de basis bepaalt de instellingsschool niet de uitstroom qua woonplek en uitstroomdatum. De zorg is leidend in deze uitstroom. </a:t>
            </a:r>
            <a:endParaRPr lang="nl-NL" dirty="0">
              <a:cs typeface="Calibri"/>
            </a:endParaRPr>
          </a:p>
          <a:p>
            <a:pPr marL="457200" indent="-457200"/>
            <a:endParaRPr lang="nl-NL" dirty="0">
              <a:cs typeface="Calibri"/>
            </a:endParaRPr>
          </a:p>
          <a:p>
            <a:pPr marL="457200" indent="-457200"/>
            <a:r>
              <a:rPr lang="nl-NL" dirty="0"/>
              <a:t>Actief contact instellingsschool en instelling over verwachte uitstroom plek en datum. </a:t>
            </a:r>
            <a:endParaRPr lang="nl-NL" dirty="0">
              <a:cs typeface="Calibri"/>
            </a:endParaRPr>
          </a:p>
          <a:p>
            <a:pPr marL="457200" indent="-457200"/>
            <a:endParaRPr lang="nl-NL" dirty="0">
              <a:cs typeface="Calibri"/>
            </a:endParaRPr>
          </a:p>
          <a:p>
            <a:pPr marL="457200" indent="-457200"/>
            <a:r>
              <a:rPr lang="nl-NL" dirty="0"/>
              <a:t>Afstemmen instellingsschool met de verwachte uitstroomplek en datum met de school van herkomst – school van de toekomst.</a:t>
            </a:r>
            <a:endParaRPr lang="nl-NL" dirty="0">
              <a:cs typeface="Calibri" panose="020F0502020204030204"/>
            </a:endParaRPr>
          </a:p>
          <a:p>
            <a:pPr marL="457200" indent="-457200"/>
            <a:endParaRPr lang="nl-NL" dirty="0"/>
          </a:p>
          <a:p>
            <a:pPr marL="457200" indent="-457200"/>
            <a:r>
              <a:rPr lang="nl-NL" dirty="0"/>
              <a:t>Nodig: 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/>
              <a:t>   - Goede samenwerkingsrelatie</a:t>
            </a:r>
          </a:p>
          <a:p>
            <a:pPr marL="0" indent="0">
              <a:buNone/>
            </a:pPr>
            <a:r>
              <a:rPr lang="nl-NL" dirty="0"/>
              <a:t>   - Dossier op orde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95670F-02CC-568A-17F7-31CF444FF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45" y="0"/>
            <a:ext cx="1386960" cy="163844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8DED09A-8590-4E4C-B02F-A04734A9D4F3}"/>
              </a:ext>
            </a:extLst>
          </p:cNvPr>
          <p:cNvSpPr txBox="1"/>
          <p:nvPr/>
        </p:nvSpPr>
        <p:spPr>
          <a:xfrm>
            <a:off x="3257550" y="357871"/>
            <a:ext cx="72485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/>
              <a:t>Uitstroom: Leerling met een school van herkomst gaat starten op de instellingsschool</a:t>
            </a:r>
          </a:p>
        </p:txBody>
      </p:sp>
    </p:spTree>
    <p:extLst>
      <p:ext uri="{BB962C8B-B14F-4D97-AF65-F5344CB8AC3E}">
        <p14:creationId xmlns:p14="http://schemas.microsoft.com/office/powerpoint/2010/main" val="420487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48AC33-27B0-2663-159B-48F07F8F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 dirty="0"/>
              <a:t>Tijdig anticiperen instellingsschool mochten er veranderingen zijn in de verwachte uitstroomplek (andere gemeente) en school van herkomst hierbij betrekken</a:t>
            </a:r>
          </a:p>
          <a:p>
            <a:endParaRPr lang="nl-NL" dirty="0"/>
          </a:p>
          <a:p>
            <a:r>
              <a:rPr lang="nl-NL" dirty="0">
                <a:ea typeface="+mn-lt"/>
                <a:cs typeface="+mn-lt"/>
              </a:rPr>
              <a:t>Door de verwijzer wordt in samenspraak met de instelling, instellingsschool, stamschool en jongere/ouders een maatwerkbegeleidingsplan gemaakt. </a:t>
            </a:r>
          </a:p>
          <a:p>
            <a:endParaRPr lang="nl-NL" dirty="0">
              <a:cs typeface="Calibri"/>
            </a:endParaRPr>
          </a:p>
          <a:p>
            <a:pPr lvl="2"/>
            <a:r>
              <a:rPr lang="nl-NL" dirty="0"/>
              <a:t>Indien nodig SWV betrekken in het geval van extra ondersteuning</a:t>
            </a:r>
          </a:p>
          <a:p>
            <a:pPr lvl="2"/>
            <a:r>
              <a:rPr lang="nl-NL" dirty="0"/>
              <a:t>Verwijzer betrekt tijdig lokale jeugdhulppartijen in het geval van noodzaak jeugdhulp op school/ambulante jeugdhulp </a:t>
            </a:r>
          </a:p>
          <a:p>
            <a:pPr lvl="2"/>
            <a:r>
              <a:rPr lang="nl-NL" dirty="0"/>
              <a:t>Welke nazorg is er nodig vanuit de instellingsschool? </a:t>
            </a:r>
          </a:p>
          <a:p>
            <a:pPr marL="914400" lvl="2" indent="0">
              <a:buNone/>
            </a:pPr>
            <a:endParaRPr lang="nl-NL" dirty="0"/>
          </a:p>
          <a:p>
            <a:r>
              <a:rPr lang="nl-NL" dirty="0"/>
              <a:t>De school van herkomst (toekomst) maakt afspraken met instellingsschool over mogelijkheid tot warme overdracht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964E70-DAEE-5752-E1A3-08D9E590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47" y="0"/>
            <a:ext cx="1386960" cy="1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76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8bc538-0096-4880-9019-00aeaa88e915" xsi:nil="true"/>
    <lcf76f155ced4ddcb4097134ff3c332f xmlns="8f61fd7b-081f-43de-8c80-53d29ab8fdd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F60ABC27CBA419720862454BF8F81" ma:contentTypeVersion="13" ma:contentTypeDescription="Een nieuw document maken." ma:contentTypeScope="" ma:versionID="0735af5d745e5384dfe7c5622fbaaf72">
  <xsd:schema xmlns:xsd="http://www.w3.org/2001/XMLSchema" xmlns:xs="http://www.w3.org/2001/XMLSchema" xmlns:p="http://schemas.microsoft.com/office/2006/metadata/properties" xmlns:ns2="8f61fd7b-081f-43de-8c80-53d29ab8fdd7" xmlns:ns3="388bc538-0096-4880-9019-00aeaa88e915" targetNamespace="http://schemas.microsoft.com/office/2006/metadata/properties" ma:root="true" ma:fieldsID="e7c35f06e8540f92f5cd73d9648bafe9" ns2:_="" ns3:_="">
    <xsd:import namespace="8f61fd7b-081f-43de-8c80-53d29ab8fdd7"/>
    <xsd:import namespace="388bc538-0096-4880-9019-00aeaa88e9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fd7b-081f-43de-8c80-53d29ab8f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bff1381-0b49-4c5c-bbf0-c569703c76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bc538-0096-4880-9019-00aeaa88e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ca04a5-de32-4677-8f31-05f675b9c0d4}" ma:internalName="TaxCatchAll" ma:showField="CatchAllData" ma:web="388bc538-0096-4880-9019-00aeaa88e9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A43DE6-70D6-4506-A486-AC9983C05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B48A7C-BE73-4E8B-8079-9FD69B1782D6}">
  <ds:schemaRefs>
    <ds:schemaRef ds:uri="http://purl.org/dc/dcmitype/"/>
    <ds:schemaRef ds:uri="http://schemas.microsoft.com/office/2006/documentManagement/types"/>
    <ds:schemaRef ds:uri="http://www.w3.org/XML/1998/namespace"/>
    <ds:schemaRef ds:uri="a842aae6-c9b6-4fc5-a7a7-cd94617465a7"/>
    <ds:schemaRef ds:uri="http://schemas.microsoft.com/office/2006/metadata/properties"/>
    <ds:schemaRef ds:uri="a779d74c-6b42-4428-a044-5e3bf6a4dd2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88bc538-0096-4880-9019-00aeaa88e915"/>
    <ds:schemaRef ds:uri="8f61fd7b-081f-43de-8c80-53d29ab8fdd7"/>
  </ds:schemaRefs>
</ds:datastoreItem>
</file>

<file path=customXml/itemProps3.xml><?xml version="1.0" encoding="utf-8"?>
<ds:datastoreItem xmlns:ds="http://schemas.openxmlformats.org/officeDocument/2006/customXml" ds:itemID="{04FF6E50-E1FC-4518-B794-A48E69235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1fd7b-081f-43de-8c80-53d29ab8fdd7"/>
    <ds:schemaRef ds:uri="388bc538-0096-4880-9019-00aeaa88e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708</Words>
  <Application>Microsoft Office PowerPoint</Application>
  <PresentationFormat>Breedbeeld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Stappen tot nog toe </vt:lpstr>
      <vt:lpstr>PowerPoint-presentatie</vt:lpstr>
      <vt:lpstr>PowerPoint-presentatie</vt:lpstr>
      <vt:lpstr>Uitstapje hoe verloopt het zorgproces aanmelding JZ+?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Procesregisseur Onderwijs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Inez Laarhoven</dc:creator>
  <cp:lastModifiedBy>Angelique Nijssen</cp:lastModifiedBy>
  <cp:revision>140</cp:revision>
  <dcterms:created xsi:type="dcterms:W3CDTF">2024-06-04T07:01:27Z</dcterms:created>
  <dcterms:modified xsi:type="dcterms:W3CDTF">2025-11-21T10:26:33Z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0x010100240F60ABC27CBA419720862454BF8F81</vt:lpwstr>
  </property>
  <property fmtid="{D5CDD505-2E9C-101B-9397-08002B2CF9AE}" pid="3" name="MediaServiceImageTags">
    <vt:lpwstr/>
  </property>
</Properties>
</file>