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29"/>
  </p:notesMasterIdLst>
  <p:sldIdLst>
    <p:sldId id="259" r:id="rId6"/>
    <p:sldId id="621" r:id="rId7"/>
    <p:sldId id="269" r:id="rId8"/>
    <p:sldId id="620" r:id="rId9"/>
    <p:sldId id="743" r:id="rId10"/>
    <p:sldId id="625" r:id="rId11"/>
    <p:sldId id="751" r:id="rId12"/>
    <p:sldId id="632" r:id="rId13"/>
    <p:sldId id="734" r:id="rId14"/>
    <p:sldId id="745" r:id="rId15"/>
    <p:sldId id="626" r:id="rId16"/>
    <p:sldId id="728" r:id="rId17"/>
    <p:sldId id="748" r:id="rId18"/>
    <p:sldId id="519" r:id="rId19"/>
    <p:sldId id="731" r:id="rId20"/>
    <p:sldId id="627" r:id="rId21"/>
    <p:sldId id="730" r:id="rId22"/>
    <p:sldId id="742" r:id="rId23"/>
    <p:sldId id="633" r:id="rId24"/>
    <p:sldId id="732" r:id="rId25"/>
    <p:sldId id="750" r:id="rId26"/>
    <p:sldId id="740" r:id="rId27"/>
    <p:sldId id="749"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BFB52E-C12A-5150-DE13-54E208362D6C}" v="941" dt="2025-11-27T08:28:14.517"/>
    <p1510:client id="{67E0F3CB-980D-B88E-4CD7-9C1B12F08B38}" v="1052" dt="2025-11-25T21:13:36.168"/>
    <p1510:client id="{9EA794F6-D7EE-06E1-74DA-D7DA2E5B1B54}" v="135" dt="2025-11-25T15:26:33.004"/>
    <p1510:client id="{AFAA5A5C-5B4D-5B83-957F-AF8A2E3525ED}" v="14" dt="2025-11-26T16:05:45.029"/>
    <p1510:client id="{CC1E42C9-D09A-A9BD-9828-518FF2CCEF44}" v="60" dt="2025-11-26T20:58:16.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98A9A-21AC-4733-AA9E-E9B8A36F6ED8}" type="doc">
      <dgm:prSet loTypeId="urn:microsoft.com/office/officeart/2005/8/layout/default" loCatId="list" qsTypeId="urn:microsoft.com/office/officeart/2005/8/quickstyle/simple2" qsCatId="simple" csTypeId="urn:microsoft.com/office/officeart/2005/8/colors/accent1_5" csCatId="accent1"/>
      <dgm:spPr/>
      <dgm:t>
        <a:bodyPr/>
        <a:lstStyle/>
        <a:p>
          <a:endParaRPr lang="en-US"/>
        </a:p>
      </dgm:t>
    </dgm:pt>
    <dgm:pt modelId="{9CCF97F2-32EC-4A14-B8DC-FE3EB8A9CA7A}">
      <dgm:prSet/>
      <dgm:spPr/>
      <dgm:t>
        <a:bodyPr/>
        <a:lstStyle/>
        <a:p>
          <a:r>
            <a:rPr lang="nl-NL"/>
            <a:t>Afbouw van gesloten jeugdzorg </a:t>
          </a:r>
          <a:endParaRPr lang="en-US"/>
        </a:p>
      </dgm:t>
    </dgm:pt>
    <dgm:pt modelId="{59D52E26-F155-411A-84E8-F8FE46AA32A2}" type="parTrans" cxnId="{E096AEFB-5F38-4A4A-B1CE-342927CA12EA}">
      <dgm:prSet/>
      <dgm:spPr/>
      <dgm:t>
        <a:bodyPr/>
        <a:lstStyle/>
        <a:p>
          <a:endParaRPr lang="en-US"/>
        </a:p>
      </dgm:t>
    </dgm:pt>
    <dgm:pt modelId="{59E0CE59-92DD-44F5-8F42-C33C4C5CD8B4}" type="sibTrans" cxnId="{E096AEFB-5F38-4A4A-B1CE-342927CA12EA}">
      <dgm:prSet/>
      <dgm:spPr/>
      <dgm:t>
        <a:bodyPr/>
        <a:lstStyle/>
        <a:p>
          <a:endParaRPr lang="en-US"/>
        </a:p>
      </dgm:t>
    </dgm:pt>
    <dgm:pt modelId="{3246CB83-46E5-4B05-9723-E0508C692F20}">
      <dgm:prSet/>
      <dgm:spPr/>
      <dgm:t>
        <a:bodyPr/>
        <a:lstStyle/>
        <a:p>
          <a:r>
            <a:rPr lang="nl-NL"/>
            <a:t>Maatschappelijke beweging gericht op voorkomen separatie/insluiting e.d. </a:t>
          </a:r>
          <a:endParaRPr lang="en-US"/>
        </a:p>
      </dgm:t>
    </dgm:pt>
    <dgm:pt modelId="{0D1234A3-D633-4240-91B0-56B62A588221}" type="parTrans" cxnId="{B6F4AB51-8572-4B73-8E24-D0E33E97D618}">
      <dgm:prSet/>
      <dgm:spPr/>
      <dgm:t>
        <a:bodyPr/>
        <a:lstStyle/>
        <a:p>
          <a:endParaRPr lang="en-US"/>
        </a:p>
      </dgm:t>
    </dgm:pt>
    <dgm:pt modelId="{AAEF8C71-6B44-417F-B128-87B58AEB404E}" type="sibTrans" cxnId="{B6F4AB51-8572-4B73-8E24-D0E33E97D618}">
      <dgm:prSet/>
      <dgm:spPr/>
      <dgm:t>
        <a:bodyPr/>
        <a:lstStyle/>
        <a:p>
          <a:endParaRPr lang="en-US"/>
        </a:p>
      </dgm:t>
    </dgm:pt>
    <dgm:pt modelId="{A604A55D-9B98-47B9-AF00-D49B9C0332EF}">
      <dgm:prSet/>
      <dgm:spPr/>
      <dgm:t>
        <a:bodyPr/>
        <a:lstStyle/>
        <a:p>
          <a:r>
            <a:rPr lang="nl-NL"/>
            <a:t>Voorkomen verlieservaring en doorplaatsing van de jongere</a:t>
          </a:r>
          <a:endParaRPr lang="en-US"/>
        </a:p>
      </dgm:t>
    </dgm:pt>
    <dgm:pt modelId="{752AC07B-8D52-48FD-A081-DB88AE7D8972}" type="parTrans" cxnId="{66BD60C6-6E00-41C8-9B53-7B8F3EE4D026}">
      <dgm:prSet/>
      <dgm:spPr/>
      <dgm:t>
        <a:bodyPr/>
        <a:lstStyle/>
        <a:p>
          <a:endParaRPr lang="en-US"/>
        </a:p>
      </dgm:t>
    </dgm:pt>
    <dgm:pt modelId="{BCCA079A-5E70-4BB5-8AE3-941A99F66727}" type="sibTrans" cxnId="{66BD60C6-6E00-41C8-9B53-7B8F3EE4D026}">
      <dgm:prSet/>
      <dgm:spPr/>
      <dgm:t>
        <a:bodyPr/>
        <a:lstStyle/>
        <a:p>
          <a:endParaRPr lang="en-US"/>
        </a:p>
      </dgm:t>
    </dgm:pt>
    <dgm:pt modelId="{04338109-15B2-4D68-8454-0A0BB901FD57}">
      <dgm:prSet/>
      <dgm:spPr/>
      <dgm:t>
        <a:bodyPr/>
        <a:lstStyle/>
        <a:p>
          <a:r>
            <a:rPr lang="nl-NL"/>
            <a:t>2-jarige pilot gesubsidieerd door het BRENZH</a:t>
          </a:r>
          <a:endParaRPr lang="en-US"/>
        </a:p>
      </dgm:t>
    </dgm:pt>
    <dgm:pt modelId="{6137810A-BF8B-4E06-AA07-5D57DB363CA7}" type="parTrans" cxnId="{42F59B70-9D29-45AC-B10B-82B3F7B7E50F}">
      <dgm:prSet/>
      <dgm:spPr/>
      <dgm:t>
        <a:bodyPr/>
        <a:lstStyle/>
        <a:p>
          <a:endParaRPr lang="en-US"/>
        </a:p>
      </dgm:t>
    </dgm:pt>
    <dgm:pt modelId="{8457D8BB-7C87-4971-A06C-963E09C414BA}" type="sibTrans" cxnId="{42F59B70-9D29-45AC-B10B-82B3F7B7E50F}">
      <dgm:prSet/>
      <dgm:spPr/>
      <dgm:t>
        <a:bodyPr/>
        <a:lstStyle/>
        <a:p>
          <a:endParaRPr lang="en-US"/>
        </a:p>
      </dgm:t>
    </dgm:pt>
    <dgm:pt modelId="{93DED47C-6B85-47A7-BE19-9F2A5C01918B}">
      <dgm:prSet/>
      <dgm:spPr/>
      <dgm:t>
        <a:bodyPr/>
        <a:lstStyle/>
        <a:p>
          <a:r>
            <a:rPr lang="nl-NL"/>
            <a:t>Livegang oktober 2024</a:t>
          </a:r>
          <a:endParaRPr lang="en-US"/>
        </a:p>
      </dgm:t>
    </dgm:pt>
    <dgm:pt modelId="{12222725-B9D8-4F69-B4DC-E92605F71DDE}" type="parTrans" cxnId="{C1AE72D9-22F0-4BA1-B2B5-6593BEC2D537}">
      <dgm:prSet/>
      <dgm:spPr/>
      <dgm:t>
        <a:bodyPr/>
        <a:lstStyle/>
        <a:p>
          <a:endParaRPr lang="en-US"/>
        </a:p>
      </dgm:t>
    </dgm:pt>
    <dgm:pt modelId="{39D96D90-0237-4851-94E2-68B3C371170F}" type="sibTrans" cxnId="{C1AE72D9-22F0-4BA1-B2B5-6593BEC2D537}">
      <dgm:prSet/>
      <dgm:spPr/>
      <dgm:t>
        <a:bodyPr/>
        <a:lstStyle/>
        <a:p>
          <a:endParaRPr lang="en-US"/>
        </a:p>
      </dgm:t>
    </dgm:pt>
    <dgm:pt modelId="{106DA293-E30F-4907-8273-71D3594A517E}" type="pres">
      <dgm:prSet presAssocID="{61C98A9A-21AC-4733-AA9E-E9B8A36F6ED8}" presName="diagram" presStyleCnt="0">
        <dgm:presLayoutVars>
          <dgm:dir/>
          <dgm:resizeHandles val="exact"/>
        </dgm:presLayoutVars>
      </dgm:prSet>
      <dgm:spPr/>
    </dgm:pt>
    <dgm:pt modelId="{2C75B501-FB60-436C-8FC6-701A7B9CBA71}" type="pres">
      <dgm:prSet presAssocID="{9CCF97F2-32EC-4A14-B8DC-FE3EB8A9CA7A}" presName="node" presStyleLbl="node1" presStyleIdx="0" presStyleCnt="5">
        <dgm:presLayoutVars>
          <dgm:bulletEnabled val="1"/>
        </dgm:presLayoutVars>
      </dgm:prSet>
      <dgm:spPr/>
    </dgm:pt>
    <dgm:pt modelId="{93929814-59CB-49C0-A62D-D0EC3AB34790}" type="pres">
      <dgm:prSet presAssocID="{59E0CE59-92DD-44F5-8F42-C33C4C5CD8B4}" presName="sibTrans" presStyleCnt="0"/>
      <dgm:spPr/>
    </dgm:pt>
    <dgm:pt modelId="{2EDABD17-59AC-4A1C-9DDC-999CEA135324}" type="pres">
      <dgm:prSet presAssocID="{3246CB83-46E5-4B05-9723-E0508C692F20}" presName="node" presStyleLbl="node1" presStyleIdx="1" presStyleCnt="5">
        <dgm:presLayoutVars>
          <dgm:bulletEnabled val="1"/>
        </dgm:presLayoutVars>
      </dgm:prSet>
      <dgm:spPr/>
    </dgm:pt>
    <dgm:pt modelId="{22194994-038B-4975-8B2A-CE1ADAF5DBF5}" type="pres">
      <dgm:prSet presAssocID="{AAEF8C71-6B44-417F-B128-87B58AEB404E}" presName="sibTrans" presStyleCnt="0"/>
      <dgm:spPr/>
    </dgm:pt>
    <dgm:pt modelId="{30EC5C7E-B4EA-45C8-9B46-C857396E646D}" type="pres">
      <dgm:prSet presAssocID="{A604A55D-9B98-47B9-AF00-D49B9C0332EF}" presName="node" presStyleLbl="node1" presStyleIdx="2" presStyleCnt="5">
        <dgm:presLayoutVars>
          <dgm:bulletEnabled val="1"/>
        </dgm:presLayoutVars>
      </dgm:prSet>
      <dgm:spPr/>
    </dgm:pt>
    <dgm:pt modelId="{6133BED5-A770-4F18-B759-F8C1AE8CDF69}" type="pres">
      <dgm:prSet presAssocID="{BCCA079A-5E70-4BB5-8AE3-941A99F66727}" presName="sibTrans" presStyleCnt="0"/>
      <dgm:spPr/>
    </dgm:pt>
    <dgm:pt modelId="{64B631EF-CBB1-40A2-A8A8-E9E9EFE6055C}" type="pres">
      <dgm:prSet presAssocID="{04338109-15B2-4D68-8454-0A0BB901FD57}" presName="node" presStyleLbl="node1" presStyleIdx="3" presStyleCnt="5">
        <dgm:presLayoutVars>
          <dgm:bulletEnabled val="1"/>
        </dgm:presLayoutVars>
      </dgm:prSet>
      <dgm:spPr/>
    </dgm:pt>
    <dgm:pt modelId="{A5D6890B-D251-400B-AC51-FB224D215CAC}" type="pres">
      <dgm:prSet presAssocID="{8457D8BB-7C87-4971-A06C-963E09C414BA}" presName="sibTrans" presStyleCnt="0"/>
      <dgm:spPr/>
    </dgm:pt>
    <dgm:pt modelId="{EAD69B25-B4CC-4161-A65B-0ED2FA26C209}" type="pres">
      <dgm:prSet presAssocID="{93DED47C-6B85-47A7-BE19-9F2A5C01918B}" presName="node" presStyleLbl="node1" presStyleIdx="4" presStyleCnt="5">
        <dgm:presLayoutVars>
          <dgm:bulletEnabled val="1"/>
        </dgm:presLayoutVars>
      </dgm:prSet>
      <dgm:spPr/>
    </dgm:pt>
  </dgm:ptLst>
  <dgm:cxnLst>
    <dgm:cxn modelId="{C8943B3B-4E11-4D58-B500-0DCD5FF86D74}" type="presOf" srcId="{9CCF97F2-32EC-4A14-B8DC-FE3EB8A9CA7A}" destId="{2C75B501-FB60-436C-8FC6-701A7B9CBA71}" srcOrd="0" destOrd="0" presId="urn:microsoft.com/office/officeart/2005/8/layout/default"/>
    <dgm:cxn modelId="{42F59B70-9D29-45AC-B10B-82B3F7B7E50F}" srcId="{61C98A9A-21AC-4733-AA9E-E9B8A36F6ED8}" destId="{04338109-15B2-4D68-8454-0A0BB901FD57}" srcOrd="3" destOrd="0" parTransId="{6137810A-BF8B-4E06-AA07-5D57DB363CA7}" sibTransId="{8457D8BB-7C87-4971-A06C-963E09C414BA}"/>
    <dgm:cxn modelId="{B6F4AB51-8572-4B73-8E24-D0E33E97D618}" srcId="{61C98A9A-21AC-4733-AA9E-E9B8A36F6ED8}" destId="{3246CB83-46E5-4B05-9723-E0508C692F20}" srcOrd="1" destOrd="0" parTransId="{0D1234A3-D633-4240-91B0-56B62A588221}" sibTransId="{AAEF8C71-6B44-417F-B128-87B58AEB404E}"/>
    <dgm:cxn modelId="{5B62CC83-F822-49F1-86AA-03A5940BCE47}" type="presOf" srcId="{3246CB83-46E5-4B05-9723-E0508C692F20}" destId="{2EDABD17-59AC-4A1C-9DDC-999CEA135324}" srcOrd="0" destOrd="0" presId="urn:microsoft.com/office/officeart/2005/8/layout/default"/>
    <dgm:cxn modelId="{9D1870C0-6A18-4920-BF79-55C1EFD90092}" type="presOf" srcId="{93DED47C-6B85-47A7-BE19-9F2A5C01918B}" destId="{EAD69B25-B4CC-4161-A65B-0ED2FA26C209}" srcOrd="0" destOrd="0" presId="urn:microsoft.com/office/officeart/2005/8/layout/default"/>
    <dgm:cxn modelId="{71F302C6-FCF8-4B3A-947E-BE1F15EC9FF2}" type="presOf" srcId="{A604A55D-9B98-47B9-AF00-D49B9C0332EF}" destId="{30EC5C7E-B4EA-45C8-9B46-C857396E646D}" srcOrd="0" destOrd="0" presId="urn:microsoft.com/office/officeart/2005/8/layout/default"/>
    <dgm:cxn modelId="{66BD60C6-6E00-41C8-9B53-7B8F3EE4D026}" srcId="{61C98A9A-21AC-4733-AA9E-E9B8A36F6ED8}" destId="{A604A55D-9B98-47B9-AF00-D49B9C0332EF}" srcOrd="2" destOrd="0" parTransId="{752AC07B-8D52-48FD-A081-DB88AE7D8972}" sibTransId="{BCCA079A-5E70-4BB5-8AE3-941A99F66727}"/>
    <dgm:cxn modelId="{74FFBDC6-D085-44B9-9403-4AB4177BA483}" type="presOf" srcId="{04338109-15B2-4D68-8454-0A0BB901FD57}" destId="{64B631EF-CBB1-40A2-A8A8-E9E9EFE6055C}" srcOrd="0" destOrd="0" presId="urn:microsoft.com/office/officeart/2005/8/layout/default"/>
    <dgm:cxn modelId="{D9FF92D5-E83D-4D23-A327-10661051CC42}" type="presOf" srcId="{61C98A9A-21AC-4733-AA9E-E9B8A36F6ED8}" destId="{106DA293-E30F-4907-8273-71D3594A517E}" srcOrd="0" destOrd="0" presId="urn:microsoft.com/office/officeart/2005/8/layout/default"/>
    <dgm:cxn modelId="{C1AE72D9-22F0-4BA1-B2B5-6593BEC2D537}" srcId="{61C98A9A-21AC-4733-AA9E-E9B8A36F6ED8}" destId="{93DED47C-6B85-47A7-BE19-9F2A5C01918B}" srcOrd="4" destOrd="0" parTransId="{12222725-B9D8-4F69-B4DC-E92605F71DDE}" sibTransId="{39D96D90-0237-4851-94E2-68B3C371170F}"/>
    <dgm:cxn modelId="{E096AEFB-5F38-4A4A-B1CE-342927CA12EA}" srcId="{61C98A9A-21AC-4733-AA9E-E9B8A36F6ED8}" destId="{9CCF97F2-32EC-4A14-B8DC-FE3EB8A9CA7A}" srcOrd="0" destOrd="0" parTransId="{59D52E26-F155-411A-84E8-F8FE46AA32A2}" sibTransId="{59E0CE59-92DD-44F5-8F42-C33C4C5CD8B4}"/>
    <dgm:cxn modelId="{83ACBE27-0E27-40C1-B8DC-A9773C1ACEDA}" type="presParOf" srcId="{106DA293-E30F-4907-8273-71D3594A517E}" destId="{2C75B501-FB60-436C-8FC6-701A7B9CBA71}" srcOrd="0" destOrd="0" presId="urn:microsoft.com/office/officeart/2005/8/layout/default"/>
    <dgm:cxn modelId="{755959DB-2831-40C3-9948-A2DEB02C65B2}" type="presParOf" srcId="{106DA293-E30F-4907-8273-71D3594A517E}" destId="{93929814-59CB-49C0-A62D-D0EC3AB34790}" srcOrd="1" destOrd="0" presId="urn:microsoft.com/office/officeart/2005/8/layout/default"/>
    <dgm:cxn modelId="{36563E74-6A73-40FF-9C0E-9128B05F3988}" type="presParOf" srcId="{106DA293-E30F-4907-8273-71D3594A517E}" destId="{2EDABD17-59AC-4A1C-9DDC-999CEA135324}" srcOrd="2" destOrd="0" presId="urn:microsoft.com/office/officeart/2005/8/layout/default"/>
    <dgm:cxn modelId="{122D03B9-F118-41BE-803F-AD01360CF556}" type="presParOf" srcId="{106DA293-E30F-4907-8273-71D3594A517E}" destId="{22194994-038B-4975-8B2A-CE1ADAF5DBF5}" srcOrd="3" destOrd="0" presId="urn:microsoft.com/office/officeart/2005/8/layout/default"/>
    <dgm:cxn modelId="{073B6989-B9F0-4971-9564-65A9AD0D0EE6}" type="presParOf" srcId="{106DA293-E30F-4907-8273-71D3594A517E}" destId="{30EC5C7E-B4EA-45C8-9B46-C857396E646D}" srcOrd="4" destOrd="0" presId="urn:microsoft.com/office/officeart/2005/8/layout/default"/>
    <dgm:cxn modelId="{1B390B3C-D9CC-4F73-BA91-CC66949DD14F}" type="presParOf" srcId="{106DA293-E30F-4907-8273-71D3594A517E}" destId="{6133BED5-A770-4F18-B759-F8C1AE8CDF69}" srcOrd="5" destOrd="0" presId="urn:microsoft.com/office/officeart/2005/8/layout/default"/>
    <dgm:cxn modelId="{76C3045F-40C9-4535-88E6-88FA79CF8AE5}" type="presParOf" srcId="{106DA293-E30F-4907-8273-71D3594A517E}" destId="{64B631EF-CBB1-40A2-A8A8-E9E9EFE6055C}" srcOrd="6" destOrd="0" presId="urn:microsoft.com/office/officeart/2005/8/layout/default"/>
    <dgm:cxn modelId="{4791A68B-13FC-41F5-985F-E77D828FF1E5}" type="presParOf" srcId="{106DA293-E30F-4907-8273-71D3594A517E}" destId="{A5D6890B-D251-400B-AC51-FB224D215CAC}" srcOrd="7" destOrd="0" presId="urn:microsoft.com/office/officeart/2005/8/layout/default"/>
    <dgm:cxn modelId="{524A9B8A-F76D-4133-A958-1FE9037EE38F}" type="presParOf" srcId="{106DA293-E30F-4907-8273-71D3594A517E}" destId="{EAD69B25-B4CC-4161-A65B-0ED2FA26C20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5B501-FB60-436C-8FC6-701A7B9CBA71}">
      <dsp:nvSpPr>
        <dsp:cNvPr id="0" name=""/>
        <dsp:cNvSpPr/>
      </dsp:nvSpPr>
      <dsp:spPr>
        <a:xfrm>
          <a:off x="0" y="180776"/>
          <a:ext cx="2464593" cy="1478756"/>
        </a:xfrm>
        <a:prstGeom prst="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Afbouw van gesloten jeugdzorg </a:t>
          </a:r>
          <a:endParaRPr lang="en-US" sz="1900" kern="1200"/>
        </a:p>
      </dsp:txBody>
      <dsp:txXfrm>
        <a:off x="0" y="180776"/>
        <a:ext cx="2464593" cy="1478756"/>
      </dsp:txXfrm>
    </dsp:sp>
    <dsp:sp modelId="{2EDABD17-59AC-4A1C-9DDC-999CEA135324}">
      <dsp:nvSpPr>
        <dsp:cNvPr id="0" name=""/>
        <dsp:cNvSpPr/>
      </dsp:nvSpPr>
      <dsp:spPr>
        <a:xfrm>
          <a:off x="2711053" y="180776"/>
          <a:ext cx="2464593" cy="1478756"/>
        </a:xfrm>
        <a:prstGeom prst="rect">
          <a:avLst/>
        </a:prstGeom>
        <a:solidFill>
          <a:schemeClr val="accent1">
            <a:alpha val="90000"/>
            <a:hueOff val="0"/>
            <a:satOff val="0"/>
            <a:lumOff val="0"/>
            <a:alphaOff val="-1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Maatschappelijke beweging gericht op voorkomen separatie/insluiting e.d. </a:t>
          </a:r>
          <a:endParaRPr lang="en-US" sz="1900" kern="1200"/>
        </a:p>
      </dsp:txBody>
      <dsp:txXfrm>
        <a:off x="2711053" y="180776"/>
        <a:ext cx="2464593" cy="1478756"/>
      </dsp:txXfrm>
    </dsp:sp>
    <dsp:sp modelId="{30EC5C7E-B4EA-45C8-9B46-C857396E646D}">
      <dsp:nvSpPr>
        <dsp:cNvPr id="0" name=""/>
        <dsp:cNvSpPr/>
      </dsp:nvSpPr>
      <dsp:spPr>
        <a:xfrm>
          <a:off x="5422106" y="180776"/>
          <a:ext cx="2464593" cy="1478756"/>
        </a:xfrm>
        <a:prstGeom prst="rect">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Voorkomen verlieservaring en doorplaatsing van de jongere</a:t>
          </a:r>
          <a:endParaRPr lang="en-US" sz="1900" kern="1200"/>
        </a:p>
      </dsp:txBody>
      <dsp:txXfrm>
        <a:off x="5422106" y="180776"/>
        <a:ext cx="2464593" cy="1478756"/>
      </dsp:txXfrm>
    </dsp:sp>
    <dsp:sp modelId="{64B631EF-CBB1-40A2-A8A8-E9E9EFE6055C}">
      <dsp:nvSpPr>
        <dsp:cNvPr id="0" name=""/>
        <dsp:cNvSpPr/>
      </dsp:nvSpPr>
      <dsp:spPr>
        <a:xfrm>
          <a:off x="1355526" y="1905992"/>
          <a:ext cx="2464593" cy="1478756"/>
        </a:xfrm>
        <a:prstGeom prst="rect">
          <a:avLst/>
        </a:prstGeom>
        <a:solidFill>
          <a:schemeClr val="accent1">
            <a:alpha val="90000"/>
            <a:hueOff val="0"/>
            <a:satOff val="0"/>
            <a:lumOff val="0"/>
            <a:alphaOff val="-3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2-jarige pilot gesubsidieerd door het BRENZH</a:t>
          </a:r>
          <a:endParaRPr lang="en-US" sz="1900" kern="1200"/>
        </a:p>
      </dsp:txBody>
      <dsp:txXfrm>
        <a:off x="1355526" y="1905992"/>
        <a:ext cx="2464593" cy="1478756"/>
      </dsp:txXfrm>
    </dsp:sp>
    <dsp:sp modelId="{EAD69B25-B4CC-4161-A65B-0ED2FA26C209}">
      <dsp:nvSpPr>
        <dsp:cNvPr id="0" name=""/>
        <dsp:cNvSpPr/>
      </dsp:nvSpPr>
      <dsp:spPr>
        <a:xfrm>
          <a:off x="4066579" y="1905992"/>
          <a:ext cx="2464593" cy="1478756"/>
        </a:xfrm>
        <a:prstGeom prst="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t>Livegang oktober 2024</a:t>
          </a:r>
          <a:endParaRPr lang="en-US" sz="1900" kern="1200"/>
        </a:p>
      </dsp:txBody>
      <dsp:txXfrm>
        <a:off x="4066579" y="1905992"/>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A678C-AFF9-433E-88AC-0633AB43FEF0}" type="datetimeFigureOut">
              <a:rPr lang="nl-NL" smtClean="0"/>
              <a:t>27-11-2025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E00E9-86A4-4F8B-9667-DA4BB1E4E02E}" type="slidenum">
              <a:rPr lang="nl-NL" smtClean="0"/>
              <a:t>‹#›</a:t>
            </a:fld>
            <a:endParaRPr lang="nl-NL"/>
          </a:p>
        </p:txBody>
      </p:sp>
    </p:spTree>
    <p:extLst>
      <p:ext uri="{BB962C8B-B14F-4D97-AF65-F5344CB8AC3E}">
        <p14:creationId xmlns:p14="http://schemas.microsoft.com/office/powerpoint/2010/main" val="114946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edereen-behalve.n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9C7E00E9-86A4-4F8B-9667-DA4BB1E4E02E}" type="slidenum">
              <a:rPr lang="nl-NL" smtClean="0"/>
              <a:t>1</a:t>
            </a:fld>
            <a:endParaRPr lang="nl-NL"/>
          </a:p>
        </p:txBody>
      </p:sp>
    </p:spTree>
    <p:extLst>
      <p:ext uri="{BB962C8B-B14F-4D97-AF65-F5344CB8AC3E}">
        <p14:creationId xmlns:p14="http://schemas.microsoft.com/office/powerpoint/2010/main" val="2208751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Neem </a:t>
            </a:r>
            <a:r>
              <a:rPr lang="en-US" err="1">
                <a:latin typeface="Calibri"/>
                <a:ea typeface="Calibri"/>
                <a:cs typeface="Calibri"/>
              </a:rPr>
              <a:t>eens</a:t>
            </a:r>
            <a:r>
              <a:rPr lang="en-US">
                <a:latin typeface="Calibri"/>
                <a:ea typeface="Calibri"/>
                <a:cs typeface="Calibri"/>
              </a:rPr>
              <a:t>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jongere</a:t>
            </a:r>
            <a:r>
              <a:rPr lang="en-US">
                <a:latin typeface="Calibri"/>
                <a:ea typeface="Calibri"/>
                <a:cs typeface="Calibri"/>
              </a:rPr>
              <a:t> in </a:t>
            </a:r>
            <a:r>
              <a:rPr lang="en-US" err="1">
                <a:latin typeface="Calibri"/>
                <a:ea typeface="Calibri"/>
                <a:cs typeface="Calibri"/>
              </a:rPr>
              <a:t>gedachten</a:t>
            </a:r>
            <a:r>
              <a:rPr lang="en-US">
                <a:latin typeface="Calibri"/>
                <a:ea typeface="Calibri"/>
                <a:cs typeface="Calibri"/>
              </a:rPr>
              <a:t> </a:t>
            </a:r>
            <a:r>
              <a:rPr lang="en-US" err="1">
                <a:latin typeface="Calibri"/>
                <a:ea typeface="Calibri"/>
                <a:cs typeface="Calibri"/>
              </a:rPr>
              <a:t>waar</a:t>
            </a:r>
            <a:r>
              <a:rPr lang="en-US">
                <a:latin typeface="Calibri"/>
                <a:ea typeface="Calibri"/>
                <a:cs typeface="Calibri"/>
              </a:rPr>
              <a:t> je mee </a:t>
            </a:r>
            <a:r>
              <a:rPr lang="en-US" err="1">
                <a:latin typeface="Calibri"/>
                <a:ea typeface="Calibri"/>
                <a:cs typeface="Calibri"/>
              </a:rPr>
              <a:t>worstelt</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die </a:t>
            </a:r>
            <a:r>
              <a:rPr lang="en-US" err="1">
                <a:latin typeface="Calibri"/>
                <a:ea typeface="Calibri"/>
                <a:cs typeface="Calibri"/>
              </a:rPr>
              <a:t>forensisch</a:t>
            </a:r>
            <a:r>
              <a:rPr lang="en-US">
                <a:latin typeface="Calibri"/>
                <a:ea typeface="Calibri"/>
                <a:cs typeface="Calibri"/>
              </a:rPr>
              <a:t> </a:t>
            </a:r>
            <a:r>
              <a:rPr lang="en-US" err="1">
                <a:latin typeface="Calibri"/>
                <a:ea typeface="Calibri"/>
                <a:cs typeface="Calibri"/>
              </a:rPr>
              <a:t>gedrag</a:t>
            </a:r>
            <a:r>
              <a:rPr lang="en-US">
                <a:latin typeface="Calibri"/>
                <a:ea typeface="Calibri"/>
                <a:cs typeface="Calibri"/>
              </a:rPr>
              <a:t> </a:t>
            </a:r>
            <a:r>
              <a:rPr lang="en-US" err="1">
                <a:latin typeface="Calibri"/>
                <a:ea typeface="Calibri"/>
                <a:cs typeface="Calibri"/>
              </a:rPr>
              <a:t>laat</a:t>
            </a:r>
            <a:r>
              <a:rPr lang="en-US">
                <a:latin typeface="Calibri"/>
                <a:ea typeface="Calibri"/>
                <a:cs typeface="Calibri"/>
              </a:rPr>
              <a:t> </a:t>
            </a:r>
            <a:r>
              <a:rPr lang="en-US" err="1">
                <a:latin typeface="Calibri"/>
                <a:ea typeface="Calibri"/>
                <a:cs typeface="Calibri"/>
              </a:rPr>
              <a:t>zien</a:t>
            </a:r>
            <a:r>
              <a:rPr lang="en-US">
                <a:latin typeface="Calibri"/>
                <a:ea typeface="Calibri"/>
                <a:cs typeface="Calibri"/>
              </a:rPr>
              <a:t>. </a:t>
            </a:r>
            <a:r>
              <a:rPr lang="en-US" err="1">
                <a:latin typeface="Calibri"/>
                <a:ea typeface="Calibri"/>
                <a:cs typeface="Calibri"/>
              </a:rPr>
              <a:t>Probeer</a:t>
            </a:r>
            <a:r>
              <a:rPr lang="en-US">
                <a:latin typeface="Calibri"/>
                <a:ea typeface="Calibri"/>
                <a:cs typeface="Calibri"/>
              </a:rPr>
              <a:t> </a:t>
            </a:r>
            <a:r>
              <a:rPr lang="en-US" err="1">
                <a:latin typeface="Calibri"/>
                <a:ea typeface="Calibri"/>
                <a:cs typeface="Calibri"/>
              </a:rPr>
              <a:t>eens</a:t>
            </a:r>
            <a:r>
              <a:rPr lang="en-US">
                <a:latin typeface="Calibri"/>
                <a:ea typeface="Calibri"/>
                <a:cs typeface="Calibri"/>
              </a:rPr>
              <a:t> </a:t>
            </a:r>
            <a:r>
              <a:rPr lang="en-US" err="1">
                <a:latin typeface="Calibri"/>
                <a:ea typeface="Calibri"/>
                <a:cs typeface="Calibri"/>
              </a:rPr>
              <a:t>aan</a:t>
            </a:r>
            <a:r>
              <a:rPr lang="en-US">
                <a:latin typeface="Calibri"/>
                <a:ea typeface="Calibri"/>
                <a:cs typeface="Calibri"/>
              </a:rPr>
              <a:t> de hand van </a:t>
            </a:r>
            <a:r>
              <a:rPr lang="en-US" err="1">
                <a:latin typeface="Calibri"/>
                <a:ea typeface="Calibri"/>
                <a:cs typeface="Calibri"/>
              </a:rPr>
              <a:t>deze</a:t>
            </a:r>
            <a:r>
              <a:rPr lang="en-US">
                <a:latin typeface="Calibri"/>
                <a:ea typeface="Calibri"/>
                <a:cs typeface="Calibri"/>
              </a:rPr>
              <a:t> </a:t>
            </a:r>
            <a:r>
              <a:rPr lang="en-US" err="1">
                <a:latin typeface="Calibri"/>
                <a:ea typeface="Calibri"/>
                <a:cs typeface="Calibri"/>
              </a:rPr>
              <a:t>pijlers</a:t>
            </a:r>
            <a:r>
              <a:rPr lang="en-US">
                <a:latin typeface="Calibri"/>
                <a:ea typeface="Calibri"/>
                <a:cs typeface="Calibri"/>
              </a:rPr>
              <a:t>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kijken</a:t>
            </a:r>
            <a:r>
              <a:rPr lang="en-US">
                <a:latin typeface="Calibri"/>
                <a:ea typeface="Calibri"/>
                <a:cs typeface="Calibri"/>
              </a:rPr>
              <a:t> </a:t>
            </a:r>
            <a:r>
              <a:rPr lang="en-US" err="1">
                <a:latin typeface="Calibri"/>
                <a:ea typeface="Calibri"/>
                <a:cs typeface="Calibri"/>
              </a:rPr>
              <a:t>naar</a:t>
            </a:r>
            <a:r>
              <a:rPr lang="en-US">
                <a:latin typeface="Calibri"/>
                <a:ea typeface="Calibri"/>
                <a:cs typeface="Calibri"/>
              </a:rPr>
              <a:t> </a:t>
            </a:r>
            <a:r>
              <a:rPr lang="en-US" err="1">
                <a:latin typeface="Calibri"/>
                <a:ea typeface="Calibri"/>
                <a:cs typeface="Calibri"/>
              </a:rPr>
              <a:t>deze</a:t>
            </a:r>
            <a:r>
              <a:rPr lang="en-US">
                <a:latin typeface="Calibri"/>
                <a:ea typeface="Calibri"/>
                <a:cs typeface="Calibri"/>
              </a:rPr>
              <a:t> casus, waar valt mogelijk nog iets in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bereiken</a:t>
            </a:r>
            <a:r>
              <a:rPr lang="en-US">
                <a:latin typeface="Calibri"/>
                <a:ea typeface="Calibri"/>
                <a:cs typeface="Calibri"/>
              </a:rPr>
              <a:t>? </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9C7E00E9-86A4-4F8B-9667-DA4BB1E4E02E}" type="slidenum">
              <a:rPr lang="nl-NL" smtClean="0"/>
              <a:t>13</a:t>
            </a:fld>
            <a:endParaRPr lang="nl-NL"/>
          </a:p>
        </p:txBody>
      </p:sp>
    </p:spTree>
    <p:extLst>
      <p:ext uri="{BB962C8B-B14F-4D97-AF65-F5344CB8AC3E}">
        <p14:creationId xmlns:p14="http://schemas.microsoft.com/office/powerpoint/2010/main" val="2739959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90000"/>
              </a:lnSpc>
              <a:spcBef>
                <a:spcPts val="1000"/>
              </a:spcBef>
            </a:pPr>
            <a:r>
              <a:rPr lang="nl-NL" b="1"/>
              <a:t>Zijn er plekken binnen school waarvan je weet dat er ongure dingen gebeuren, maar waar je liever niet komt. Hele normale menselijke reflex. </a:t>
            </a:r>
            <a:endParaRPr lang="en-US"/>
          </a:p>
          <a:p>
            <a:pPr>
              <a:lnSpc>
                <a:spcPct val="90000"/>
              </a:lnSpc>
              <a:spcBef>
                <a:spcPts val="1000"/>
              </a:spcBef>
            </a:pPr>
            <a:r>
              <a:rPr lang="nl-NL"/>
              <a:t>Volwassenen laten hun aanwezigheid voelen op plekken waar veel geweld voorkomt</a:t>
            </a:r>
          </a:p>
          <a:p>
            <a:pPr>
              <a:lnSpc>
                <a:spcPct val="90000"/>
              </a:lnSpc>
              <a:spcBef>
                <a:spcPts val="1000"/>
              </a:spcBef>
            </a:pPr>
            <a:endParaRPr lang="nl-NL" b="1"/>
          </a:p>
          <a:p>
            <a:r>
              <a:rPr lang="nl-NL"/>
              <a:t>Oplettendheid wanneer er geen noemenswaardige problemen zijn: Regelmatige en positieve communicatie</a:t>
            </a:r>
          </a:p>
          <a:p>
            <a:r>
              <a:rPr lang="nl-NL"/>
              <a:t>Vinger aan de pols, </a:t>
            </a:r>
            <a:r>
              <a:rPr lang="nl-NL" err="1"/>
              <a:t>knowing</a:t>
            </a:r>
            <a:endParaRPr lang="nl-NL"/>
          </a:p>
          <a:p>
            <a:endParaRPr lang="nl-NL"/>
          </a:p>
          <a:p>
            <a:r>
              <a:rPr lang="nl-NL"/>
              <a:t>Aanwezigheid: wanneer er sprake is van opvallend gedrag en ongerustheid. Verhogen van presentie en gerichte vragen </a:t>
            </a:r>
            <a:r>
              <a:rPr lang="nl-NL">
                <a:sym typeface="Wingdings" panose="05000000000000000000" pitchFamily="2" charset="2"/>
              </a:rPr>
              <a:t> voorbeeld van aanwezigheid in de </a:t>
            </a:r>
            <a:r>
              <a:rPr lang="nl-NL" err="1">
                <a:sym typeface="Wingdings" panose="05000000000000000000" pitchFamily="2" charset="2"/>
              </a:rPr>
              <a:t>WC’s</a:t>
            </a:r>
            <a:r>
              <a:rPr lang="nl-NL">
                <a:sym typeface="Wingdings" panose="05000000000000000000" pitchFamily="2" charset="2"/>
              </a:rPr>
              <a:t>, gangen bij de kluisjes, schoolplein. </a:t>
            </a:r>
            <a:endParaRPr lang="nl-NL"/>
          </a:p>
          <a:p>
            <a:endParaRPr lang="nl-NL"/>
          </a:p>
          <a:p>
            <a:r>
              <a:rPr lang="nl-NL"/>
              <a:t>Bescherming = eenzijdige acties. </a:t>
            </a:r>
          </a:p>
          <a:p>
            <a:endParaRPr lang="nl-NL"/>
          </a:p>
          <a:p>
            <a:r>
              <a:rPr lang="nl-NL"/>
              <a:t>Leraren moeten zich hier niet geïsoleerd in voelen, dan heeft het geen zin. Men moet steun ervaren, bijvoorbeeld van ouders / vrijwilligers / bewakers. </a:t>
            </a:r>
          </a:p>
        </p:txBody>
      </p:sp>
      <p:sp>
        <p:nvSpPr>
          <p:cNvPr id="4" name="Tijdelijke aanduiding voor dianummer 3"/>
          <p:cNvSpPr>
            <a:spLocks noGrp="1"/>
          </p:cNvSpPr>
          <p:nvPr>
            <p:ph type="sldNum" sz="quarter" idx="5"/>
          </p:nvPr>
        </p:nvSpPr>
        <p:spPr/>
        <p:txBody>
          <a:bodyPr/>
          <a:lstStyle/>
          <a:p>
            <a:fld id="{9C7E00E9-86A4-4F8B-9667-DA4BB1E4E02E}" type="slidenum">
              <a:rPr lang="nl-NL" smtClean="0"/>
              <a:t>14</a:t>
            </a:fld>
            <a:endParaRPr lang="nl-NL"/>
          </a:p>
        </p:txBody>
      </p:sp>
    </p:spTree>
    <p:extLst>
      <p:ext uri="{BB962C8B-B14F-4D97-AF65-F5344CB8AC3E}">
        <p14:creationId xmlns:p14="http://schemas.microsoft.com/office/powerpoint/2010/main" val="377132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90000"/>
              </a:lnSpc>
              <a:spcBef>
                <a:spcPts val="1000"/>
              </a:spcBef>
            </a:pPr>
            <a:r>
              <a:rPr lang="nl-NL" b="1"/>
              <a:t>Neiging is juist om je te isoleren (parallel gezinnen) en vuile was niet buiten te hangen. Juist dit houdt de onveiligheid in stand. </a:t>
            </a:r>
            <a:endParaRPr lang="en-US"/>
          </a:p>
          <a:p>
            <a:pPr>
              <a:lnSpc>
                <a:spcPct val="90000"/>
              </a:lnSpc>
              <a:spcBef>
                <a:spcPts val="1000"/>
              </a:spcBef>
            </a:pPr>
            <a:r>
              <a:rPr lang="nl-NL"/>
              <a:t>Voorbeeld tbs-kliniek: ochtendbulletin met de vermelding van de incidenten. </a:t>
            </a:r>
          </a:p>
          <a:p>
            <a:pPr>
              <a:lnSpc>
                <a:spcPct val="90000"/>
              </a:lnSpc>
              <a:spcBef>
                <a:spcPts val="1000"/>
              </a:spcBef>
            </a:pPr>
            <a:r>
              <a:rPr lang="nl-NL"/>
              <a:t>Hoe communiceren jullie met elkaar bij incidenten?</a:t>
            </a:r>
          </a:p>
          <a:p>
            <a:pPr>
              <a:lnSpc>
                <a:spcPct val="90000"/>
              </a:lnSpc>
              <a:spcBef>
                <a:spcPts val="1000"/>
              </a:spcBef>
            </a:pPr>
            <a:endParaRPr lang="nl-NL"/>
          </a:p>
          <a:p>
            <a:pPr>
              <a:lnSpc>
                <a:spcPct val="90000"/>
              </a:lnSpc>
              <a:spcBef>
                <a:spcPts val="1000"/>
              </a:spcBef>
            </a:pPr>
            <a:r>
              <a:rPr lang="nl-NL"/>
              <a:t>Hoe betrek je de ouders hierbij? </a:t>
            </a:r>
          </a:p>
          <a:p>
            <a:pPr>
              <a:lnSpc>
                <a:spcPct val="90000"/>
              </a:lnSpc>
              <a:spcBef>
                <a:spcPts val="1000"/>
              </a:spcBef>
            </a:pPr>
            <a:endParaRPr lang="nl-NL"/>
          </a:p>
          <a:p>
            <a:pPr>
              <a:lnSpc>
                <a:spcPct val="90000"/>
              </a:lnSpc>
              <a:spcBef>
                <a:spcPts val="1000"/>
              </a:spcBef>
            </a:pPr>
            <a:r>
              <a:rPr lang="nl-NL"/>
              <a:t>De groep jongvolwassenen wordt nog niet ingedeeld in de wereld van volwassenen. Zij kunnen een hoofdrol spelen in verbinden van het domein van de volwassenen en het domein van de kinderen. </a:t>
            </a:r>
          </a:p>
          <a:p>
            <a:pPr>
              <a:lnSpc>
                <a:spcPct val="90000"/>
              </a:lnSpc>
              <a:spcBef>
                <a:spcPts val="1000"/>
              </a:spcBef>
            </a:pPr>
            <a:endParaRPr lang="nl-NL">
              <a:solidFill>
                <a:srgbClr val="000000"/>
              </a:solidFill>
            </a:endParaRPr>
          </a:p>
          <a:p>
            <a:pPr>
              <a:lnSpc>
                <a:spcPct val="90000"/>
              </a:lnSpc>
              <a:spcBef>
                <a:spcPts val="1000"/>
              </a:spcBef>
            </a:pPr>
            <a:r>
              <a:rPr lang="nl-NL">
                <a:solidFill>
                  <a:srgbClr val="000000"/>
                </a:solidFill>
              </a:rPr>
              <a:t>Verbeteren van de samenwerking tussen ouders en leraren: een vijandige houding van ouders </a:t>
            </a:r>
            <a:r>
              <a:rPr lang="nl-NL" err="1">
                <a:solidFill>
                  <a:srgbClr val="000000"/>
                </a:solidFill>
              </a:rPr>
              <a:t>taast</a:t>
            </a:r>
            <a:r>
              <a:rPr lang="nl-NL">
                <a:solidFill>
                  <a:srgbClr val="000000"/>
                </a:solidFill>
              </a:rPr>
              <a:t> het gezag van de leerkracht aan en geeft agressieve kinderen meer macht. </a:t>
            </a:r>
          </a:p>
          <a:p>
            <a:pPr>
              <a:lnSpc>
                <a:spcPct val="90000"/>
              </a:lnSpc>
              <a:spcBef>
                <a:spcPts val="1000"/>
              </a:spcBef>
            </a:pPr>
            <a:endParaRPr lang="nl-NL">
              <a:solidFill>
                <a:srgbClr val="000000"/>
              </a:solidFill>
            </a:endParaRPr>
          </a:p>
          <a:p>
            <a:pPr>
              <a:lnSpc>
                <a:spcPct val="90000"/>
              </a:lnSpc>
              <a:spcBef>
                <a:spcPts val="1000"/>
              </a:spcBef>
            </a:pPr>
            <a:r>
              <a:rPr lang="nl-NL">
                <a:solidFill>
                  <a:srgbClr val="000000"/>
                </a:solidFill>
              </a:rPr>
              <a:t>Preventief inschakelen van politie kan helpen om dialoog aan te gaan en duidelijke boodschap af te geven. </a:t>
            </a:r>
          </a:p>
          <a:p>
            <a:pPr>
              <a:lnSpc>
                <a:spcPct val="90000"/>
              </a:lnSpc>
              <a:spcBef>
                <a:spcPts val="1000"/>
              </a:spcBef>
            </a:pPr>
            <a:endParaRPr lang="nl-NL">
              <a:solidFill>
                <a:srgbClr val="000000"/>
              </a:solidFill>
            </a:endParaRPr>
          </a:p>
        </p:txBody>
      </p:sp>
      <p:sp>
        <p:nvSpPr>
          <p:cNvPr id="4" name="Tijdelijke aanduiding voor dianummer 3"/>
          <p:cNvSpPr>
            <a:spLocks noGrp="1"/>
          </p:cNvSpPr>
          <p:nvPr>
            <p:ph type="sldNum" sz="quarter" idx="5"/>
          </p:nvPr>
        </p:nvSpPr>
        <p:spPr/>
        <p:txBody>
          <a:bodyPr/>
          <a:lstStyle/>
          <a:p>
            <a:fld id="{9C7E00E9-86A4-4F8B-9667-DA4BB1E4E02E}" type="slidenum">
              <a:rPr lang="nl-NL" smtClean="0"/>
              <a:t>15</a:t>
            </a:fld>
            <a:endParaRPr lang="nl-NL"/>
          </a:p>
        </p:txBody>
      </p:sp>
    </p:spTree>
    <p:extLst>
      <p:ext uri="{BB962C8B-B14F-4D97-AF65-F5344CB8AC3E}">
        <p14:creationId xmlns:p14="http://schemas.microsoft.com/office/powerpoint/2010/main" val="193554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Aan wat </a:t>
            </a:r>
            <a:r>
              <a:rPr lang="en-US" err="1">
                <a:latin typeface="Calibri"/>
                <a:ea typeface="Calibri"/>
                <a:cs typeface="Calibri"/>
              </a:rPr>
              <a:t>voor</a:t>
            </a:r>
            <a:r>
              <a:rPr lang="en-US">
                <a:latin typeface="Calibri"/>
                <a:ea typeface="Calibri"/>
                <a:cs typeface="Calibri"/>
              </a:rPr>
              <a:t> </a:t>
            </a:r>
            <a:r>
              <a:rPr lang="en-US" err="1">
                <a:latin typeface="Calibri"/>
                <a:ea typeface="Calibri"/>
                <a:cs typeface="Calibri"/>
              </a:rPr>
              <a:t>situaties</a:t>
            </a:r>
            <a:r>
              <a:rPr lang="en-US">
                <a:latin typeface="Calibri"/>
                <a:ea typeface="Calibri"/>
                <a:cs typeface="Calibri"/>
              </a:rPr>
              <a:t> </a:t>
            </a:r>
            <a:r>
              <a:rPr lang="en-US" err="1">
                <a:latin typeface="Calibri"/>
                <a:ea typeface="Calibri"/>
                <a:cs typeface="Calibri"/>
              </a:rPr>
              <a:t>denken</a:t>
            </a:r>
            <a:r>
              <a:rPr lang="en-US">
                <a:latin typeface="Calibri"/>
                <a:ea typeface="Calibri"/>
                <a:cs typeface="Calibri"/>
              </a:rPr>
              <a:t> </a:t>
            </a:r>
            <a:r>
              <a:rPr lang="en-US" err="1">
                <a:latin typeface="Calibri"/>
                <a:ea typeface="Calibri"/>
                <a:cs typeface="Calibri"/>
              </a:rPr>
              <a:t>jullie</a:t>
            </a:r>
            <a:r>
              <a:rPr lang="en-US">
                <a:latin typeface="Calibri"/>
                <a:ea typeface="Calibri"/>
                <a:cs typeface="Calibri"/>
              </a:rPr>
              <a:t>?</a:t>
            </a:r>
            <a:endParaRPr lang="en-US"/>
          </a:p>
          <a:p>
            <a:endParaRPr lang="en-US">
              <a:latin typeface="Calibri"/>
              <a:ea typeface="Calibri"/>
              <a:cs typeface="Calibri"/>
            </a:endParaRPr>
          </a:p>
          <a:p>
            <a:r>
              <a:rPr lang="en-US">
                <a:latin typeface="Calibri"/>
                <a:ea typeface="Calibri"/>
                <a:cs typeface="Calibri"/>
              </a:rPr>
              <a:t>Wees je </a:t>
            </a:r>
            <a:r>
              <a:rPr lang="en-US" err="1">
                <a:latin typeface="Calibri"/>
                <a:ea typeface="Calibri"/>
                <a:cs typeface="Calibri"/>
              </a:rPr>
              <a:t>bewust</a:t>
            </a:r>
            <a:r>
              <a:rPr lang="en-US">
                <a:latin typeface="Calibri"/>
                <a:ea typeface="Calibri"/>
                <a:cs typeface="Calibri"/>
              </a:rPr>
              <a:t> van twee </a:t>
            </a:r>
            <a:r>
              <a:rPr lang="en-US" err="1">
                <a:latin typeface="Calibri"/>
                <a:ea typeface="Calibri"/>
                <a:cs typeface="Calibri"/>
              </a:rPr>
              <a:t>soorten</a:t>
            </a:r>
            <a:r>
              <a:rPr lang="en-US">
                <a:latin typeface="Calibri"/>
                <a:ea typeface="Calibri"/>
                <a:cs typeface="Calibri"/>
              </a:rPr>
              <a:t> </a:t>
            </a:r>
            <a:r>
              <a:rPr lang="en-US" err="1">
                <a:latin typeface="Calibri"/>
                <a:ea typeface="Calibri"/>
                <a:cs typeface="Calibri"/>
              </a:rPr>
              <a:t>escalatie</a:t>
            </a:r>
            <a:r>
              <a:rPr lang="en-US">
                <a:latin typeface="Calibri"/>
                <a:ea typeface="Calibri"/>
                <a:cs typeface="Calibri"/>
              </a:rPr>
              <a:t>:</a:t>
            </a:r>
            <a:endParaRPr lang="en-US"/>
          </a:p>
          <a:p>
            <a:pPr marL="171450" indent="-171450">
              <a:buFont typeface="Calibri"/>
              <a:buChar char="-"/>
            </a:pPr>
            <a:r>
              <a:rPr lang="en-US" err="1">
                <a:latin typeface="Calibri"/>
                <a:ea typeface="Calibri"/>
                <a:cs typeface="Calibri"/>
              </a:rPr>
              <a:t>Complementaire</a:t>
            </a:r>
            <a:r>
              <a:rPr lang="en-US">
                <a:latin typeface="Calibri"/>
                <a:ea typeface="Calibri"/>
                <a:cs typeface="Calibri"/>
              </a:rPr>
              <a:t> </a:t>
            </a:r>
            <a:r>
              <a:rPr lang="en-US" err="1">
                <a:latin typeface="Calibri"/>
                <a:ea typeface="Calibri"/>
                <a:cs typeface="Calibri"/>
              </a:rPr>
              <a:t>escalatie</a:t>
            </a:r>
            <a:endParaRPr lang="en-US">
              <a:latin typeface="Calibri"/>
              <a:ea typeface="Calibri"/>
              <a:cs typeface="Calibri"/>
            </a:endParaRPr>
          </a:p>
          <a:p>
            <a:pPr marL="171450" indent="-171450">
              <a:buFont typeface="Calibri"/>
              <a:buChar char="-"/>
            </a:pPr>
            <a:r>
              <a:rPr lang="en-US" err="1">
                <a:latin typeface="Calibri"/>
                <a:ea typeface="Calibri"/>
                <a:cs typeface="Calibri"/>
              </a:rPr>
              <a:t>Supplementaire</a:t>
            </a:r>
            <a:r>
              <a:rPr lang="en-US">
                <a:latin typeface="Calibri"/>
                <a:ea typeface="Calibri"/>
                <a:cs typeface="Calibri"/>
              </a:rPr>
              <a:t> </a:t>
            </a:r>
            <a:r>
              <a:rPr lang="en-US" err="1">
                <a:latin typeface="Calibri"/>
                <a:ea typeface="Calibri"/>
                <a:cs typeface="Calibri"/>
              </a:rPr>
              <a:t>escalatie</a:t>
            </a:r>
            <a:endParaRPr lang="en-US">
              <a:latin typeface="Calibri"/>
              <a:ea typeface="Calibri"/>
              <a:cs typeface="Calibri"/>
            </a:endParaRPr>
          </a:p>
          <a:p>
            <a:pPr marL="171450" indent="-171450">
              <a:buFont typeface="Calibri"/>
              <a:buChar char="-"/>
            </a:pPr>
            <a:endParaRPr lang="en-US">
              <a:latin typeface="Calibri"/>
              <a:ea typeface="Calibri"/>
              <a:cs typeface="Calibri"/>
            </a:endParaRPr>
          </a:p>
          <a:p>
            <a:pPr marL="171450" indent="-171450">
              <a:buFont typeface="Calibri"/>
              <a:buChar char="-"/>
            </a:pPr>
            <a:r>
              <a:rPr lang="en-US" err="1">
                <a:latin typeface="Calibri"/>
                <a:ea typeface="Calibri"/>
                <a:cs typeface="Calibri"/>
              </a:rPr>
              <a:t>Duidelijk</a:t>
            </a:r>
            <a:r>
              <a:rPr lang="en-US">
                <a:latin typeface="Calibri"/>
                <a:ea typeface="Calibri"/>
                <a:cs typeface="Calibri"/>
              </a:rPr>
              <a:t> </a:t>
            </a:r>
            <a:r>
              <a:rPr lang="en-US" err="1">
                <a:latin typeface="Calibri"/>
                <a:ea typeface="Calibri"/>
                <a:cs typeface="Calibri"/>
              </a:rPr>
              <a:t>blijven</a:t>
            </a:r>
            <a:r>
              <a:rPr lang="en-US">
                <a:latin typeface="Calibri"/>
                <a:ea typeface="Calibri"/>
                <a:cs typeface="Calibri"/>
              </a:rPr>
              <a:t> over je </a:t>
            </a:r>
            <a:r>
              <a:rPr lang="en-US" err="1">
                <a:latin typeface="Calibri"/>
                <a:ea typeface="Calibri"/>
                <a:cs typeface="Calibri"/>
              </a:rPr>
              <a:t>verwachting</a:t>
            </a:r>
            <a:r>
              <a:rPr lang="en-US">
                <a:latin typeface="Calibri"/>
                <a:ea typeface="Calibri"/>
                <a:cs typeface="Calibri"/>
              </a:rPr>
              <a:t>, '</a:t>
            </a:r>
            <a:r>
              <a:rPr lang="en-US" err="1">
                <a:latin typeface="Calibri"/>
                <a:ea typeface="Calibri"/>
                <a:cs typeface="Calibri"/>
              </a:rPr>
              <a:t>ik</a:t>
            </a:r>
            <a:r>
              <a:rPr lang="en-US">
                <a:latin typeface="Calibri"/>
                <a:ea typeface="Calibri"/>
                <a:cs typeface="Calibri"/>
              </a:rPr>
              <a:t> </a:t>
            </a:r>
            <a:r>
              <a:rPr lang="en-US" err="1">
                <a:latin typeface="Calibri"/>
                <a:ea typeface="Calibri"/>
                <a:cs typeface="Calibri"/>
              </a:rPr>
              <a:t>verwacht</a:t>
            </a:r>
            <a:r>
              <a:rPr lang="en-US">
                <a:latin typeface="Calibri"/>
                <a:ea typeface="Calibri"/>
                <a:cs typeface="Calibri"/>
              </a:rPr>
              <a:t> </a:t>
            </a:r>
            <a:r>
              <a:rPr lang="en-US" err="1">
                <a:latin typeface="Calibri"/>
                <a:ea typeface="Calibri"/>
                <a:cs typeface="Calibri"/>
              </a:rPr>
              <a:t>dat</a:t>
            </a:r>
            <a:r>
              <a:rPr lang="en-US">
                <a:latin typeface="Calibri"/>
                <a:ea typeface="Calibri"/>
                <a:cs typeface="Calibri"/>
              </a:rPr>
              <a:t>', </a:t>
            </a:r>
            <a:r>
              <a:rPr lang="en-US" err="1">
                <a:latin typeface="Calibri"/>
                <a:ea typeface="Calibri"/>
                <a:cs typeface="Calibri"/>
              </a:rPr>
              <a:t>niet</a:t>
            </a:r>
            <a:r>
              <a:rPr lang="en-US">
                <a:latin typeface="Calibri"/>
                <a:ea typeface="Calibri"/>
                <a:cs typeface="Calibri"/>
              </a:rPr>
              <a:t> laten </a:t>
            </a:r>
            <a:r>
              <a:rPr lang="en-US" err="1">
                <a:latin typeface="Calibri"/>
                <a:ea typeface="Calibri"/>
                <a:cs typeface="Calibri"/>
              </a:rPr>
              <a:t>meeslepen</a:t>
            </a:r>
            <a:r>
              <a:rPr lang="en-US">
                <a:latin typeface="Calibri"/>
                <a:ea typeface="Calibri"/>
                <a:cs typeface="Calibri"/>
              </a:rPr>
              <a:t> door </a:t>
            </a:r>
            <a:r>
              <a:rPr lang="en-US" err="1">
                <a:latin typeface="Calibri"/>
                <a:ea typeface="Calibri"/>
                <a:cs typeface="Calibri"/>
              </a:rPr>
              <a:t>emoties</a:t>
            </a:r>
            <a:r>
              <a:rPr lang="en-US">
                <a:latin typeface="Calibri"/>
                <a:ea typeface="Calibri"/>
                <a:cs typeface="Calibri"/>
              </a:rPr>
              <a:t>. </a:t>
            </a:r>
          </a:p>
          <a:p>
            <a:pPr marL="171450" indent="-171450">
              <a:buFont typeface="Calibri"/>
              <a:buChar char="-"/>
            </a:pPr>
            <a:endParaRPr lang="en-US">
              <a:latin typeface="Calibri"/>
              <a:ea typeface="Calibri"/>
              <a:cs typeface="Calibri"/>
            </a:endParaRPr>
          </a:p>
          <a:p>
            <a:pPr marL="171450" indent="-171450">
              <a:buFont typeface="Calibri"/>
              <a:buChar char="-"/>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9C7E00E9-86A4-4F8B-9667-DA4BB1E4E02E}" type="slidenum">
              <a:rPr lang="nl-NL" smtClean="0"/>
              <a:t>16</a:t>
            </a:fld>
            <a:endParaRPr lang="nl-NL"/>
          </a:p>
        </p:txBody>
      </p:sp>
    </p:spTree>
    <p:extLst>
      <p:ext uri="{BB962C8B-B14F-4D97-AF65-F5344CB8AC3E}">
        <p14:creationId xmlns:p14="http://schemas.microsoft.com/office/powerpoint/2010/main" val="61780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Ook tijdens schorsing voorkomen dat contact wordt verbroken en voorkomen dat verhouding polariseert. </a:t>
            </a:r>
            <a:endParaRPr lang="en-US"/>
          </a:p>
          <a:p>
            <a:r>
              <a:rPr lang="nl-NL"/>
              <a:t>De school vraagt de bemiddelaar de geschorste leerling op te zoeken, met het kind in gesprek over hoe hij dit probleem wilt oplossen. </a:t>
            </a:r>
          </a:p>
          <a:p>
            <a:endParaRPr lang="nl-NL"/>
          </a:p>
          <a:p>
            <a:r>
              <a:rPr lang="nl-NL" b="1"/>
              <a:t>Zijn er voldoende activiteiten/groeperingen voor een forensische jongere om zich verbonden bij te voelen, over de klassen heen. </a:t>
            </a:r>
            <a:endParaRPr lang="nl-NL"/>
          </a:p>
          <a:p>
            <a:r>
              <a:rPr lang="nl-NL"/>
              <a:t>Ook onze tbs-kliniek investeerde enorm in positieve activiteiten. </a:t>
            </a:r>
          </a:p>
          <a:p>
            <a:endParaRPr lang="nl-NL"/>
          </a:p>
          <a:p>
            <a:r>
              <a:rPr lang="nl-NL"/>
              <a:t>Interesse tonen, namen leren, groeten</a:t>
            </a:r>
          </a:p>
          <a:p>
            <a:r>
              <a:rPr lang="nl-NL"/>
              <a:t> </a:t>
            </a:r>
          </a:p>
        </p:txBody>
      </p:sp>
      <p:sp>
        <p:nvSpPr>
          <p:cNvPr id="4" name="Tijdelijke aanduiding voor dianummer 3"/>
          <p:cNvSpPr>
            <a:spLocks noGrp="1"/>
          </p:cNvSpPr>
          <p:nvPr>
            <p:ph type="sldNum" sz="quarter" idx="5"/>
          </p:nvPr>
        </p:nvSpPr>
        <p:spPr/>
        <p:txBody>
          <a:bodyPr/>
          <a:lstStyle/>
          <a:p>
            <a:fld id="{9C7E00E9-86A4-4F8B-9667-DA4BB1E4E02E}" type="slidenum">
              <a:rPr lang="nl-NL" smtClean="0"/>
              <a:t>17</a:t>
            </a:fld>
            <a:endParaRPr lang="nl-NL"/>
          </a:p>
        </p:txBody>
      </p:sp>
    </p:spTree>
    <p:extLst>
      <p:ext uri="{BB962C8B-B14F-4D97-AF65-F5344CB8AC3E}">
        <p14:creationId xmlns:p14="http://schemas.microsoft.com/office/powerpoint/2010/main" val="527269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a:t>Parallel maken naar gezinnen. Twee gedragingen kiezen. Drie manden als voorbeeld. </a:t>
            </a:r>
            <a:endParaRPr lang="en-US"/>
          </a:p>
          <a:p>
            <a:endParaRPr lang="nl-NL"/>
          </a:p>
          <a:p>
            <a:r>
              <a:rPr lang="nl-NL"/>
              <a:t>Stel, een leerling rookt op het schoolplein terwijl dit niet mag. Het is niet je eigen leerling en je hebt haast. Spreek je deze leerling aan? </a:t>
            </a:r>
            <a:endParaRPr lang="en-US"/>
          </a:p>
          <a:p>
            <a:endParaRPr lang="en-US">
              <a:latin typeface="Calibri"/>
              <a:ea typeface="Calibri"/>
              <a:cs typeface="Calibri"/>
            </a:endParaRPr>
          </a:p>
          <a:p>
            <a:r>
              <a:rPr lang="en-US">
                <a:latin typeface="Calibri"/>
                <a:ea typeface="Calibri"/>
                <a:cs typeface="Calibri"/>
              </a:rPr>
              <a:t>Wat doe je met </a:t>
            </a:r>
            <a:r>
              <a:rPr lang="en-US" err="1">
                <a:latin typeface="Calibri"/>
                <a:ea typeface="Calibri"/>
                <a:cs typeface="Calibri"/>
              </a:rPr>
              <a:t>wapenbezit</a:t>
            </a:r>
            <a:r>
              <a:rPr lang="en-US">
                <a:latin typeface="Calibri"/>
                <a:ea typeface="Calibri"/>
                <a:cs typeface="Calibri"/>
              </a:rPr>
              <a:t> op </a:t>
            </a:r>
            <a:r>
              <a:rPr lang="en-US" err="1">
                <a:latin typeface="Calibri"/>
                <a:ea typeface="Calibri"/>
                <a:cs typeface="Calibri"/>
              </a:rPr>
              <a:t>scholen</a:t>
            </a:r>
            <a:r>
              <a:rPr lang="en-US">
                <a:latin typeface="Calibri"/>
                <a:ea typeface="Calibri"/>
                <a:cs typeface="Calibri"/>
              </a:rPr>
              <a:t>?</a:t>
            </a:r>
          </a:p>
          <a:p>
            <a:endParaRPr lang="en-US">
              <a:latin typeface="Calibri"/>
              <a:ea typeface="Calibri"/>
              <a:cs typeface="Calibri"/>
            </a:endParaRPr>
          </a:p>
          <a:p>
            <a:r>
              <a:rPr lang="nl-NL"/>
              <a:t>De lijnen die worden uitgezet binnen de school/het ronselen binnen de school / incidenten die georganiseerd worden binnen school</a:t>
            </a:r>
            <a:endParaRPr lang="en-US"/>
          </a:p>
        </p:txBody>
      </p:sp>
      <p:sp>
        <p:nvSpPr>
          <p:cNvPr id="4" name="Slide Number Placeholder 3"/>
          <p:cNvSpPr>
            <a:spLocks noGrp="1"/>
          </p:cNvSpPr>
          <p:nvPr>
            <p:ph type="sldNum" sz="quarter" idx="5"/>
          </p:nvPr>
        </p:nvSpPr>
        <p:spPr/>
        <p:txBody>
          <a:bodyPr/>
          <a:lstStyle/>
          <a:p>
            <a:fld id="{9C7E00E9-86A4-4F8B-9667-DA4BB1E4E02E}" type="slidenum">
              <a:rPr lang="nl-NL" smtClean="0"/>
              <a:t>18</a:t>
            </a:fld>
            <a:endParaRPr lang="nl-NL"/>
          </a:p>
        </p:txBody>
      </p:sp>
    </p:spTree>
    <p:extLst>
      <p:ext uri="{BB962C8B-B14F-4D97-AF65-F5344CB8AC3E}">
        <p14:creationId xmlns:p14="http://schemas.microsoft.com/office/powerpoint/2010/main" val="1987360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Ook, of </a:t>
            </a:r>
            <a:r>
              <a:rPr lang="en-US" err="1">
                <a:latin typeface="Calibri"/>
                <a:ea typeface="Calibri"/>
                <a:cs typeface="Calibri"/>
              </a:rPr>
              <a:t>misschien</a:t>
            </a:r>
            <a:r>
              <a:rPr lang="en-US">
                <a:latin typeface="Calibri"/>
                <a:ea typeface="Calibri"/>
                <a:cs typeface="Calibri"/>
              </a:rPr>
              <a:t> </a:t>
            </a:r>
            <a:r>
              <a:rPr lang="en-US" err="1">
                <a:latin typeface="Calibri"/>
                <a:ea typeface="Calibri"/>
                <a:cs typeface="Calibri"/>
              </a:rPr>
              <a:t>wel</a:t>
            </a:r>
            <a:r>
              <a:rPr lang="en-US">
                <a:latin typeface="Calibri"/>
                <a:ea typeface="Calibri"/>
                <a:cs typeface="Calibri"/>
              </a:rPr>
              <a:t> </a:t>
            </a:r>
            <a:r>
              <a:rPr lang="en-US" err="1">
                <a:latin typeface="Calibri"/>
                <a:ea typeface="Calibri"/>
                <a:cs typeface="Calibri"/>
              </a:rPr>
              <a:t>juist</a:t>
            </a:r>
            <a:r>
              <a:rPr lang="en-US">
                <a:latin typeface="Calibri"/>
                <a:ea typeface="Calibri"/>
                <a:cs typeface="Calibri"/>
              </a:rPr>
              <a:t> </a:t>
            </a:r>
            <a:r>
              <a:rPr lang="en-US" err="1">
                <a:latin typeface="Calibri"/>
                <a:ea typeface="Calibri"/>
                <a:cs typeface="Calibri"/>
              </a:rPr>
              <a:t>als</a:t>
            </a:r>
            <a:r>
              <a:rPr lang="en-US">
                <a:latin typeface="Calibri"/>
                <a:ea typeface="Calibri"/>
                <a:cs typeface="Calibri"/>
              </a:rPr>
              <a:t>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jongere</a:t>
            </a:r>
            <a:r>
              <a:rPr lang="en-US">
                <a:latin typeface="Calibri"/>
                <a:ea typeface="Calibri"/>
                <a:cs typeface="Calibri"/>
              </a:rPr>
              <a:t> </a:t>
            </a:r>
            <a:r>
              <a:rPr lang="en-US" err="1">
                <a:latin typeface="Calibri"/>
                <a:ea typeface="Calibri"/>
                <a:cs typeface="Calibri"/>
              </a:rPr>
              <a:t>niet</a:t>
            </a:r>
            <a:r>
              <a:rPr lang="en-US">
                <a:latin typeface="Calibri"/>
                <a:ea typeface="Calibri"/>
                <a:cs typeface="Calibri"/>
              </a:rPr>
              <a:t> </a:t>
            </a:r>
            <a:r>
              <a:rPr lang="en-US" err="1">
                <a:latin typeface="Calibri"/>
                <a:ea typeface="Calibri"/>
                <a:cs typeface="Calibri"/>
              </a:rPr>
              <a:t>wil</a:t>
            </a:r>
            <a:r>
              <a:rPr lang="en-US">
                <a:latin typeface="Calibri"/>
                <a:ea typeface="Calibri"/>
                <a:cs typeface="Calibri"/>
              </a:rPr>
              <a:t>. </a:t>
            </a:r>
          </a:p>
        </p:txBody>
      </p:sp>
      <p:sp>
        <p:nvSpPr>
          <p:cNvPr id="4" name="Slide Number Placeholder 3"/>
          <p:cNvSpPr>
            <a:spLocks noGrp="1"/>
          </p:cNvSpPr>
          <p:nvPr>
            <p:ph type="sldNum" sz="quarter" idx="5"/>
          </p:nvPr>
        </p:nvSpPr>
        <p:spPr/>
        <p:txBody>
          <a:bodyPr/>
          <a:lstStyle/>
          <a:p>
            <a:fld id="{9C7E00E9-86A4-4F8B-9667-DA4BB1E4E02E}" type="slidenum">
              <a:rPr lang="nl-NL" smtClean="0"/>
              <a:t>20</a:t>
            </a:fld>
            <a:endParaRPr lang="nl-NL"/>
          </a:p>
        </p:txBody>
      </p:sp>
    </p:spTree>
    <p:extLst>
      <p:ext uri="{BB962C8B-B14F-4D97-AF65-F5344CB8AC3E}">
        <p14:creationId xmlns:p14="http://schemas.microsoft.com/office/powerpoint/2010/main" val="1309187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Whole system in the room: wie zouden hier allemaal aan tafel </a:t>
            </a:r>
            <a:r>
              <a:rPr lang="en-US" err="1">
                <a:latin typeface="Calibri"/>
                <a:ea typeface="Calibri"/>
                <a:cs typeface="Calibri"/>
              </a:rPr>
              <a:t>moeten</a:t>
            </a:r>
            <a:r>
              <a:rPr lang="en-US">
                <a:latin typeface="Calibri"/>
                <a:ea typeface="Calibri"/>
                <a:cs typeface="Calibri"/>
              </a:rPr>
              <a:t> </a:t>
            </a:r>
            <a:r>
              <a:rPr lang="en-US" err="1">
                <a:latin typeface="Calibri"/>
                <a:ea typeface="Calibri"/>
                <a:cs typeface="Calibri"/>
              </a:rPr>
              <a:t>zitten</a:t>
            </a:r>
            <a:r>
              <a:rPr lang="en-US">
                <a:latin typeface="Calibri"/>
                <a:ea typeface="Calibri"/>
                <a:cs typeface="Calibri"/>
              </a:rPr>
              <a:t>? Wie </a:t>
            </a:r>
            <a:r>
              <a:rPr lang="en-US" err="1">
                <a:latin typeface="Calibri"/>
                <a:ea typeface="Calibri"/>
                <a:cs typeface="Calibri"/>
              </a:rPr>
              <a:t>voelen</a:t>
            </a:r>
            <a:r>
              <a:rPr lang="en-US">
                <a:latin typeface="Calibri"/>
                <a:ea typeface="Calibri"/>
                <a:cs typeface="Calibri"/>
              </a:rPr>
              <a:t> </a:t>
            </a:r>
            <a:r>
              <a:rPr lang="en-US" err="1">
                <a:latin typeface="Calibri"/>
                <a:ea typeface="Calibri"/>
                <a:cs typeface="Calibri"/>
              </a:rPr>
              <a:t>zich</a:t>
            </a:r>
            <a:r>
              <a:rPr lang="en-US">
                <a:latin typeface="Calibri"/>
                <a:ea typeface="Calibri"/>
                <a:cs typeface="Calibri"/>
              </a:rPr>
              <a:t> </a:t>
            </a:r>
            <a:r>
              <a:rPr lang="en-US" err="1">
                <a:latin typeface="Calibri"/>
                <a:ea typeface="Calibri"/>
                <a:cs typeface="Calibri"/>
              </a:rPr>
              <a:t>beledigd</a:t>
            </a:r>
            <a:r>
              <a:rPr lang="en-US">
                <a:latin typeface="Calibri"/>
                <a:ea typeface="Calibri"/>
                <a:cs typeface="Calibri"/>
              </a:rPr>
              <a:t> </a:t>
            </a:r>
            <a:r>
              <a:rPr lang="en-US" err="1">
                <a:latin typeface="Calibri"/>
                <a:ea typeface="Calibri"/>
                <a:cs typeface="Calibri"/>
              </a:rPr>
              <a:t>dat</a:t>
            </a:r>
            <a:r>
              <a:rPr lang="en-US">
                <a:latin typeface="Calibri"/>
                <a:ea typeface="Calibri"/>
                <a:cs typeface="Calibri"/>
              </a:rPr>
              <a:t> ze er </a:t>
            </a:r>
            <a:r>
              <a:rPr lang="en-US" err="1">
                <a:latin typeface="Calibri"/>
                <a:ea typeface="Calibri"/>
                <a:cs typeface="Calibri"/>
              </a:rPr>
              <a:t>toch</a:t>
            </a:r>
            <a:r>
              <a:rPr lang="en-US">
                <a:latin typeface="Calibri"/>
                <a:ea typeface="Calibri"/>
                <a:cs typeface="Calibri"/>
              </a:rPr>
              <a:t> </a:t>
            </a:r>
            <a:r>
              <a:rPr lang="en-US" err="1">
                <a:latin typeface="Calibri"/>
                <a:ea typeface="Calibri"/>
                <a:cs typeface="Calibri"/>
              </a:rPr>
              <a:t>niet</a:t>
            </a:r>
            <a:r>
              <a:rPr lang="en-US">
                <a:latin typeface="Calibri"/>
                <a:ea typeface="Calibri"/>
                <a:cs typeface="Calibri"/>
              </a:rPr>
              <a:t> </a:t>
            </a:r>
            <a:r>
              <a:rPr lang="en-US" err="1">
                <a:latin typeface="Calibri"/>
                <a:ea typeface="Calibri"/>
                <a:cs typeface="Calibri"/>
              </a:rPr>
              <a:t>bij</a:t>
            </a:r>
            <a:r>
              <a:rPr lang="en-US">
                <a:latin typeface="Calibri"/>
                <a:ea typeface="Calibri"/>
                <a:cs typeface="Calibri"/>
              </a:rPr>
              <a:t> </a:t>
            </a:r>
            <a:r>
              <a:rPr lang="en-US" err="1">
                <a:latin typeface="Calibri"/>
                <a:ea typeface="Calibri"/>
                <a:cs typeface="Calibri"/>
              </a:rPr>
              <a:t>zitten</a:t>
            </a:r>
            <a:r>
              <a:rPr lang="en-US">
                <a:latin typeface="Calibri"/>
                <a:ea typeface="Calibri"/>
                <a:cs typeface="Calibri"/>
              </a:rPr>
              <a:t>? </a:t>
            </a:r>
          </a:p>
          <a:p>
            <a:r>
              <a:rPr lang="en-US" err="1">
                <a:latin typeface="Calibri"/>
                <a:ea typeface="Calibri"/>
                <a:cs typeface="Calibri"/>
              </a:rPr>
              <a:t>Zijn</a:t>
            </a:r>
            <a:r>
              <a:rPr lang="en-US">
                <a:latin typeface="Calibri"/>
                <a:ea typeface="Calibri"/>
                <a:cs typeface="Calibri"/>
              </a:rPr>
              <a:t> er </a:t>
            </a:r>
            <a:r>
              <a:rPr lang="en-US" err="1">
                <a:latin typeface="Calibri"/>
                <a:ea typeface="Calibri"/>
                <a:cs typeface="Calibri"/>
              </a:rPr>
              <a:t>bemiddelaars</a:t>
            </a:r>
            <a:r>
              <a:rPr lang="en-US">
                <a:latin typeface="Calibri"/>
                <a:ea typeface="Calibri"/>
                <a:cs typeface="Calibri"/>
              </a:rPr>
              <a:t>? </a:t>
            </a:r>
          </a:p>
          <a:p>
            <a:r>
              <a:rPr lang="en-US">
                <a:latin typeface="Calibri"/>
                <a:ea typeface="Calibri"/>
                <a:cs typeface="Calibri"/>
              </a:rPr>
              <a:t>Zit je op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lijn</a:t>
            </a:r>
            <a:r>
              <a:rPr lang="en-US">
                <a:latin typeface="Calibri"/>
                <a:ea typeface="Calibri"/>
                <a:cs typeface="Calibri"/>
              </a:rPr>
              <a:t>? </a:t>
            </a:r>
            <a:r>
              <a:rPr lang="en-US" err="1">
                <a:latin typeface="Calibri"/>
                <a:ea typeface="Calibri"/>
                <a:cs typeface="Calibri"/>
              </a:rPr>
              <a:t>Zijn</a:t>
            </a:r>
            <a:r>
              <a:rPr lang="en-US">
                <a:latin typeface="Calibri"/>
                <a:ea typeface="Calibri"/>
                <a:cs typeface="Calibri"/>
              </a:rPr>
              <a:t> er </a:t>
            </a:r>
            <a:r>
              <a:rPr lang="en-US" err="1">
                <a:latin typeface="Calibri"/>
                <a:ea typeface="Calibri"/>
                <a:cs typeface="Calibri"/>
              </a:rPr>
              <a:t>visieverschillen</a:t>
            </a:r>
            <a:r>
              <a:rPr lang="en-US">
                <a:latin typeface="Calibri"/>
                <a:ea typeface="Calibri"/>
                <a:cs typeface="Calibri"/>
              </a:rPr>
              <a:t>?</a:t>
            </a:r>
          </a:p>
          <a:p>
            <a:r>
              <a:rPr lang="en-US">
                <a:latin typeface="Calibri"/>
                <a:ea typeface="Calibri"/>
                <a:cs typeface="Calibri"/>
              </a:rPr>
              <a:t>Genogram</a:t>
            </a:r>
          </a:p>
          <a:p>
            <a:endParaRPr lang="en-US">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9C7E00E9-86A4-4F8B-9667-DA4BB1E4E02E}" type="slidenum">
              <a:rPr lang="nl-NL" smtClean="0"/>
              <a:t>21</a:t>
            </a:fld>
            <a:endParaRPr lang="nl-NL"/>
          </a:p>
        </p:txBody>
      </p:sp>
    </p:spTree>
    <p:extLst>
      <p:ext uri="{BB962C8B-B14F-4D97-AF65-F5344CB8AC3E}">
        <p14:creationId xmlns:p14="http://schemas.microsoft.com/office/powerpoint/2010/main" val="250178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lnSpc>
                <a:spcPct val="90000"/>
              </a:lnSpc>
              <a:spcBef>
                <a:spcPts val="1000"/>
              </a:spcBef>
              <a:buFont typeface="Arial"/>
              <a:buChar char="•"/>
            </a:pPr>
            <a:r>
              <a:rPr lang="nl-NL"/>
              <a:t>FST ondersteunt de reeds betrokken verzorgers, begeleiders en behandelaren in het behouden van de relatie met de jongere, met de bedoeling daar niet zelf langdurig onderdeel van te worden.</a:t>
            </a:r>
            <a:endParaRPr lang="en-US"/>
          </a:p>
          <a:p>
            <a:endParaRPr lang="nl-NL"/>
          </a:p>
        </p:txBody>
      </p:sp>
      <p:sp>
        <p:nvSpPr>
          <p:cNvPr id="4" name="Tijdelijke aanduiding voor dianummer 3"/>
          <p:cNvSpPr>
            <a:spLocks noGrp="1"/>
          </p:cNvSpPr>
          <p:nvPr>
            <p:ph type="sldNum" sz="quarter" idx="5"/>
          </p:nvPr>
        </p:nvSpPr>
        <p:spPr/>
        <p:txBody>
          <a:bodyPr/>
          <a:lstStyle/>
          <a:p>
            <a:fld id="{9C7E00E9-86A4-4F8B-9667-DA4BB1E4E02E}" type="slidenum">
              <a:rPr lang="nl-NL" smtClean="0"/>
              <a:t>2</a:t>
            </a:fld>
            <a:endParaRPr lang="nl-NL"/>
          </a:p>
        </p:txBody>
      </p:sp>
    </p:spTree>
    <p:extLst>
      <p:ext uri="{BB962C8B-B14F-4D97-AF65-F5344CB8AC3E}">
        <p14:creationId xmlns:p14="http://schemas.microsoft.com/office/powerpoint/2010/main" val="51876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r>
              <a:rPr lang="nl-NL"/>
              <a:t>Afbouw van gesloten jeugdzorg waardoor jongeren met forensisch probleemgedrag zoals agressie, stelen, dealen terecht komen in open groepen waar men niet gewend is om met deze problematiek om te gaan. </a:t>
            </a:r>
          </a:p>
          <a:p>
            <a:r>
              <a:rPr lang="nl-NL"/>
              <a:t>Daarnaast is er een maatschappelijke beweging gaande om te stoppen met separeren en insluiten. Er moet dus op een andere manier antwoord komen op forensisch gedrag. </a:t>
            </a:r>
          </a:p>
          <a:p>
            <a:r>
              <a:rPr lang="nl-NL"/>
              <a:t>BREN (boven regionaal expertisenetwerk ZH) houdt zich bezig met vernieuwingen in de jeugdzorg en heeft de Waag gevraagd om een nieuw product te ontwikkelen wat hierop aansluit. </a:t>
            </a:r>
          </a:p>
          <a:p>
            <a:r>
              <a:rPr lang="nl-NL"/>
              <a:t>Onvoorwaardelijk wonen is de nieuwe visie en beweging. </a:t>
            </a:r>
          </a:p>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C3A397-C8F3-4CD3-91EF-1138583E39CD}"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3510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nemen jullie mee in de ontwikkelingen die we afgelopen jaar hebben gemaakt. </a:t>
            </a:r>
          </a:p>
          <a:p>
            <a:endParaRPr lang="nl-NL" dirty="0"/>
          </a:p>
          <a:p>
            <a:r>
              <a:rPr lang="nl-NL" dirty="0"/>
              <a:t>1: forensisch / inhoudelijk: </a:t>
            </a:r>
            <a:r>
              <a:rPr lang="nl-NL" sz="1200" dirty="0">
                <a:effectLst/>
                <a:latin typeface="Aptos" panose="020B0004020202020204" pitchFamily="34" charset="0"/>
                <a:ea typeface="Times New Roman" panose="02020603050405020304" pitchFamily="18" charset="0"/>
                <a:cs typeface="Times New Roman" panose="02020603050405020304" pitchFamily="18" charset="0"/>
              </a:rPr>
              <a:t>We denken mee over passende bejegening en begeleiding van een forensische jongere. We kunnen veiligheidsplannen en signaleringsplannen opstellen en professionals helpen zich meer toegerust te voelen in het omgaan met forensisch gedrag. Hierbij hebben we oog voor de individuele behoefte van de jonger. Denk ook aan geweldloos verzet. </a:t>
            </a:r>
          </a:p>
          <a:p>
            <a:endParaRPr lang="nl-NL" sz="12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Aptos" panose="020B0004020202020204" pitchFamily="34" charset="0"/>
                <a:ea typeface="Times New Roman" panose="02020603050405020304" pitchFamily="18" charset="0"/>
                <a:cs typeface="Times New Roman" panose="02020603050405020304" pitchFamily="18" charset="0"/>
              </a:rPr>
              <a:t>2. </a:t>
            </a:r>
            <a:r>
              <a:rPr lang="nl-NL" sz="1200" b="1" dirty="0">
                <a:effectLst/>
                <a:latin typeface="Aptos" panose="020B0004020202020204" pitchFamily="34" charset="0"/>
                <a:ea typeface="Times New Roman" panose="02020603050405020304" pitchFamily="18" charset="0"/>
                <a:cs typeface="Times New Roman" panose="02020603050405020304" pitchFamily="18" charset="0"/>
              </a:rPr>
              <a:t>Samen optrekken: </a:t>
            </a:r>
            <a:r>
              <a:rPr lang="nl-NL" sz="1200" dirty="0">
                <a:effectLst/>
                <a:latin typeface="Aptos" panose="020B0004020202020204" pitchFamily="34" charset="0"/>
                <a:ea typeface="Times New Roman" panose="02020603050405020304" pitchFamily="18" charset="0"/>
                <a:cs typeface="Times New Roman" panose="02020603050405020304" pitchFamily="18" charset="0"/>
              </a:rPr>
              <a:t>Er kunnen veel dynamieken ontstaan binnen systemen rondom een forensische jongere. Wij kijken wat er nodig is om tot een gezamenlijke aanpak te komen zodat er weer meer grip ontstaat op de situatie en het forensisch gedrag van de jongere zodat een jongere zijn hulpverleningstraject of verblijf kan voorzetten.   </a:t>
            </a:r>
            <a:endParaRPr lang="nl-NL" sz="1400" dirty="0">
              <a:effectLst/>
              <a:latin typeface="Aptos" panose="020B0004020202020204" pitchFamily="34" charset="0"/>
              <a:ea typeface="Aptos" panose="020B0004020202020204" pitchFamily="34" charset="0"/>
              <a:cs typeface="Times New Roman" panose="02020603050405020304" pitchFamily="18" charset="0"/>
            </a:endParaRPr>
          </a:p>
          <a:p>
            <a:r>
              <a:rPr lang="nl-NL" sz="1200" dirty="0">
                <a:effectLst/>
                <a:latin typeface="Aptos" panose="020B0004020202020204" pitchFamily="34" charset="0"/>
                <a:ea typeface="Times New Roman" panose="02020603050405020304" pitchFamily="18" charset="0"/>
                <a:cs typeface="Times New Roman" panose="02020603050405020304" pitchFamily="18" charset="0"/>
              </a:rPr>
              <a:t>e. </a:t>
            </a:r>
            <a:endParaRPr lang="nl-NL" dirty="0"/>
          </a:p>
        </p:txBody>
      </p:sp>
      <p:sp>
        <p:nvSpPr>
          <p:cNvPr id="4" name="Tijdelijke aanduiding voor dianummer 3"/>
          <p:cNvSpPr>
            <a:spLocks noGrp="1"/>
          </p:cNvSpPr>
          <p:nvPr>
            <p:ph type="sldNum" sz="quarter" idx="5"/>
          </p:nvPr>
        </p:nvSpPr>
        <p:spPr/>
        <p:txBody>
          <a:bodyPr/>
          <a:lstStyle/>
          <a:p>
            <a:fld id="{9C7E00E9-86A4-4F8B-9667-DA4BB1E4E02E}" type="slidenum">
              <a:rPr lang="nl-NL" smtClean="0"/>
              <a:t>4</a:t>
            </a:fld>
            <a:endParaRPr lang="nl-NL"/>
          </a:p>
        </p:txBody>
      </p:sp>
    </p:spTree>
    <p:extLst>
      <p:ext uri="{BB962C8B-B14F-4D97-AF65-F5344CB8AC3E}">
        <p14:creationId xmlns:p14="http://schemas.microsoft.com/office/powerpoint/2010/main" val="2562599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Vanuit de Waag: grensoverschrijdend gedrag kan zich op allerlei manieren uiten en in allerlei situaties. </a:t>
            </a:r>
            <a:endParaRPr lang="nl-NL" sz="1200" kern="1200">
              <a:solidFill>
                <a:schemeClr val="tx1"/>
              </a:solidFill>
              <a:effectLst/>
              <a:latin typeface="+mn-lt"/>
            </a:endParaRPr>
          </a:p>
          <a:p>
            <a:r>
              <a:rPr lang="nl-NL"/>
              <a:t>Denk aan agressie, zedendelicten, winkeldiefstallen. </a:t>
            </a:r>
          </a:p>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9C7E00E9-86A4-4F8B-9667-DA4BB1E4E02E}" type="slidenum">
              <a:rPr lang="nl-NL" smtClean="0"/>
              <a:t>6</a:t>
            </a:fld>
            <a:endParaRPr lang="nl-NL"/>
          </a:p>
        </p:txBody>
      </p:sp>
    </p:spTree>
    <p:extLst>
      <p:ext uri="{BB962C8B-B14F-4D97-AF65-F5344CB8AC3E}">
        <p14:creationId xmlns:p14="http://schemas.microsoft.com/office/powerpoint/2010/main" val="365136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Vanaf</a:t>
            </a:r>
            <a:r>
              <a:rPr lang="en-US">
                <a:latin typeface="Calibri"/>
                <a:ea typeface="Calibri"/>
                <a:cs typeface="Calibri"/>
              </a:rPr>
              <a:t> </a:t>
            </a:r>
            <a:r>
              <a:rPr lang="en-US" err="1">
                <a:latin typeface="Calibri"/>
                <a:ea typeface="Calibri"/>
                <a:cs typeface="Calibri"/>
              </a:rPr>
              <a:t>minuut</a:t>
            </a:r>
            <a:r>
              <a:rPr lang="en-US">
                <a:latin typeface="Calibri"/>
                <a:ea typeface="Calibri"/>
                <a:cs typeface="Calibri"/>
              </a:rPr>
              <a:t> 3:44 </a:t>
            </a:r>
          </a:p>
          <a:p>
            <a:r>
              <a:rPr lang="en-US">
                <a:latin typeface="Calibri"/>
                <a:ea typeface="Calibri"/>
                <a:cs typeface="Calibri"/>
              </a:rPr>
              <a:t>Heel </a:t>
            </a:r>
            <a:r>
              <a:rPr lang="en-US" err="1">
                <a:latin typeface="Calibri"/>
                <a:ea typeface="Calibri"/>
                <a:cs typeface="Calibri"/>
              </a:rPr>
              <a:t>herkenbaar</a:t>
            </a:r>
            <a:r>
              <a:rPr lang="en-US">
                <a:latin typeface="Calibri"/>
                <a:ea typeface="Calibri"/>
                <a:cs typeface="Calibri"/>
              </a:rPr>
              <a:t> </a:t>
            </a:r>
            <a:r>
              <a:rPr lang="en-US" err="1">
                <a:latin typeface="Calibri"/>
                <a:ea typeface="Calibri"/>
                <a:cs typeface="Calibri"/>
              </a:rPr>
              <a:t>voor</a:t>
            </a:r>
            <a:r>
              <a:rPr lang="en-US">
                <a:latin typeface="Calibri"/>
                <a:ea typeface="Calibri"/>
                <a:cs typeface="Calibri"/>
              </a:rPr>
              <a:t> </a:t>
            </a:r>
            <a:r>
              <a:rPr lang="en-US" err="1">
                <a:latin typeface="Calibri"/>
                <a:ea typeface="Calibri"/>
                <a:cs typeface="Calibri"/>
              </a:rPr>
              <a:t>iedereen</a:t>
            </a:r>
            <a:r>
              <a:rPr lang="en-US">
                <a:latin typeface="Calibri"/>
                <a:ea typeface="Calibri"/>
                <a:cs typeface="Calibri"/>
              </a:rPr>
              <a:t> </a:t>
            </a:r>
            <a:r>
              <a:rPr lang="en-US" err="1">
                <a:latin typeface="Calibri"/>
                <a:ea typeface="Calibri"/>
                <a:cs typeface="Calibri"/>
              </a:rPr>
              <a:t>waarschijnlijk</a:t>
            </a:r>
            <a:r>
              <a:rPr lang="en-US">
                <a:latin typeface="Calibri"/>
                <a:ea typeface="Calibri"/>
                <a:cs typeface="Calibri"/>
              </a:rPr>
              <a:t>. Hoe </a:t>
            </a:r>
            <a:r>
              <a:rPr lang="en-US" err="1">
                <a:latin typeface="Calibri"/>
                <a:ea typeface="Calibri"/>
                <a:cs typeface="Calibri"/>
              </a:rPr>
              <a:t>kun</a:t>
            </a:r>
            <a:r>
              <a:rPr lang="en-US">
                <a:latin typeface="Calibri"/>
                <a:ea typeface="Calibri"/>
                <a:cs typeface="Calibri"/>
              </a:rPr>
              <a:t> je </a:t>
            </a:r>
            <a:r>
              <a:rPr lang="en-US" err="1">
                <a:latin typeface="Calibri"/>
                <a:ea typeface="Calibri"/>
                <a:cs typeface="Calibri"/>
              </a:rPr>
              <a:t>dit</a:t>
            </a:r>
            <a:r>
              <a:rPr lang="en-US">
                <a:latin typeface="Calibri"/>
                <a:ea typeface="Calibri"/>
                <a:cs typeface="Calibri"/>
              </a:rPr>
              <a:t> </a:t>
            </a:r>
            <a:r>
              <a:rPr lang="en-US" err="1">
                <a:latin typeface="Calibri"/>
                <a:ea typeface="Calibri"/>
                <a:cs typeface="Calibri"/>
              </a:rPr>
              <a:t>soort</a:t>
            </a:r>
            <a:r>
              <a:rPr lang="en-US">
                <a:latin typeface="Calibri"/>
                <a:ea typeface="Calibri"/>
                <a:cs typeface="Calibri"/>
              </a:rPr>
              <a:t> </a:t>
            </a:r>
            <a:r>
              <a:rPr lang="en-US" err="1">
                <a:latin typeface="Calibri"/>
                <a:ea typeface="Calibri"/>
                <a:cs typeface="Calibri"/>
              </a:rPr>
              <a:t>dingen</a:t>
            </a:r>
            <a:r>
              <a:rPr lang="en-US">
                <a:latin typeface="Calibri"/>
                <a:ea typeface="Calibri"/>
                <a:cs typeface="Calibri"/>
              </a:rPr>
              <a:t> voorkomen?</a:t>
            </a:r>
          </a:p>
        </p:txBody>
      </p:sp>
      <p:sp>
        <p:nvSpPr>
          <p:cNvPr id="4" name="Slide Number Placeholder 3"/>
          <p:cNvSpPr>
            <a:spLocks noGrp="1"/>
          </p:cNvSpPr>
          <p:nvPr>
            <p:ph type="sldNum" sz="quarter" idx="5"/>
          </p:nvPr>
        </p:nvSpPr>
        <p:spPr/>
        <p:txBody>
          <a:bodyPr/>
          <a:lstStyle/>
          <a:p>
            <a:fld id="{9C7E00E9-86A4-4F8B-9667-DA4BB1E4E02E}" type="slidenum">
              <a:rPr lang="nl-NL" smtClean="0"/>
              <a:t>9</a:t>
            </a:fld>
            <a:endParaRPr lang="nl-NL"/>
          </a:p>
        </p:txBody>
      </p:sp>
    </p:spTree>
    <p:extLst>
      <p:ext uri="{BB962C8B-B14F-4D97-AF65-F5344CB8AC3E}">
        <p14:creationId xmlns:p14="http://schemas.microsoft.com/office/powerpoint/2010/main" val="215542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KPN - Iedereen Behalve</a:t>
            </a:r>
            <a:endParaRPr lang="en-US"/>
          </a:p>
          <a:p>
            <a:endParaRPr lang="en-US"/>
          </a:p>
          <a:p>
            <a:r>
              <a:rPr lang="en-US"/>
              <a:t>Hoe </a:t>
            </a:r>
            <a:r>
              <a:rPr lang="en-US" err="1"/>
              <a:t>werk</a:t>
            </a:r>
            <a:r>
              <a:rPr lang="en-US"/>
              <a:t> je </a:t>
            </a:r>
            <a:r>
              <a:rPr lang="en-US" err="1"/>
              <a:t>aan</a:t>
            </a:r>
            <a:r>
              <a:rPr lang="en-US"/>
              <a:t> het </a:t>
            </a:r>
            <a:r>
              <a:rPr lang="en-US" err="1"/>
              <a:t>doorbreken</a:t>
            </a:r>
            <a:r>
              <a:rPr lang="en-US"/>
              <a:t> van </a:t>
            </a:r>
            <a:r>
              <a:rPr lang="en-US" err="1"/>
              <a:t>groepsdruk</a:t>
            </a:r>
            <a:r>
              <a:rPr lang="en-US"/>
              <a:t>?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9C7E00E9-86A4-4F8B-9667-DA4BB1E4E02E}" type="slidenum">
              <a:rPr lang="nl-NL" smtClean="0"/>
              <a:t>10</a:t>
            </a:fld>
            <a:endParaRPr lang="nl-NL"/>
          </a:p>
        </p:txBody>
      </p:sp>
    </p:spTree>
    <p:extLst>
      <p:ext uri="{BB962C8B-B14F-4D97-AF65-F5344CB8AC3E}">
        <p14:creationId xmlns:p14="http://schemas.microsoft.com/office/powerpoint/2010/main" val="727707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Wie is hiermee bekend?</a:t>
            </a:r>
            <a:endParaRPr lang="en-US"/>
          </a:p>
          <a:p>
            <a:endParaRPr lang="nl-NL" b="1"/>
          </a:p>
          <a:p>
            <a:r>
              <a:rPr lang="nl-NL" b="1"/>
              <a:t>Vraag: Hoe kunnen scholen preventief in hun school omgaan met veiligheid en forensische problematiek? </a:t>
            </a:r>
            <a:endParaRPr lang="en-US"/>
          </a:p>
          <a:p>
            <a:r>
              <a:rPr lang="en-US" err="1"/>
              <a:t>Verbindend</a:t>
            </a:r>
            <a:r>
              <a:rPr lang="en-US"/>
              <a:t> </a:t>
            </a:r>
            <a:r>
              <a:rPr lang="en-US" err="1"/>
              <a:t>gezag</a:t>
            </a:r>
            <a:r>
              <a:rPr lang="en-US"/>
              <a:t> wordt vanuit de Waag veel ingezet om veiligheid te vergroten.  </a:t>
            </a:r>
          </a:p>
          <a:p>
            <a:r>
              <a:rPr lang="en-US"/>
              <a:t>Dit </a:t>
            </a:r>
            <a:r>
              <a:rPr lang="en-US" err="1"/>
              <a:t>vormt</a:t>
            </a:r>
            <a:r>
              <a:rPr lang="en-US"/>
              <a:t> </a:t>
            </a:r>
            <a:r>
              <a:rPr lang="en-US" err="1"/>
              <a:t>een</a:t>
            </a:r>
            <a:r>
              <a:rPr lang="en-US"/>
              <a:t> </a:t>
            </a:r>
            <a:r>
              <a:rPr lang="en-US" err="1"/>
              <a:t>combinatie</a:t>
            </a:r>
            <a:r>
              <a:rPr lang="en-US"/>
              <a:t> van </a:t>
            </a:r>
            <a:r>
              <a:rPr lang="en-US" err="1"/>
              <a:t>zowel</a:t>
            </a:r>
            <a:r>
              <a:rPr lang="en-US"/>
              <a:t> </a:t>
            </a:r>
            <a:r>
              <a:rPr lang="en-US" err="1"/>
              <a:t>verzet</a:t>
            </a:r>
            <a:r>
              <a:rPr lang="en-US"/>
              <a:t> </a:t>
            </a:r>
            <a:r>
              <a:rPr lang="en-US" err="1"/>
              <a:t>als</a:t>
            </a:r>
            <a:r>
              <a:rPr lang="en-US"/>
              <a:t> </a:t>
            </a:r>
            <a:r>
              <a:rPr lang="en-US" err="1"/>
              <a:t>grenzen</a:t>
            </a:r>
            <a:r>
              <a:rPr lang="en-US"/>
              <a:t>. </a:t>
            </a:r>
            <a:r>
              <a:rPr lang="nl-NL">
                <a:solidFill>
                  <a:srgbClr val="555555"/>
                </a:solidFill>
              </a:rPr>
              <a:t>De twee handen staan voor een hand van verzet (verwachten, begrenzen en verzet) en een hand van verbinding. In de opvoeding hebben we meerdere handen nodig om samen een steunnetwerk te vormen.</a:t>
            </a:r>
            <a:endParaRPr lang="en-US"/>
          </a:p>
          <a:p>
            <a:endParaRPr lang="nl-NL">
              <a:solidFill>
                <a:srgbClr val="555555"/>
              </a:solidFill>
            </a:endParaRPr>
          </a:p>
          <a:p>
            <a:r>
              <a:rPr lang="nl-NL">
                <a:solidFill>
                  <a:srgbClr val="555555"/>
                </a:solidFill>
              </a:rPr>
              <a:t>Ik heb duidelijke verwachtingen en grenzen, maar ik sta ook naast je. </a:t>
            </a:r>
          </a:p>
        </p:txBody>
      </p:sp>
      <p:sp>
        <p:nvSpPr>
          <p:cNvPr id="4" name="Tijdelijke aanduiding voor dianummer 3"/>
          <p:cNvSpPr>
            <a:spLocks noGrp="1"/>
          </p:cNvSpPr>
          <p:nvPr>
            <p:ph type="sldNum" sz="quarter" idx="5"/>
          </p:nvPr>
        </p:nvSpPr>
        <p:spPr/>
        <p:txBody>
          <a:bodyPr/>
          <a:lstStyle/>
          <a:p>
            <a:fld id="{9C7E00E9-86A4-4F8B-9667-DA4BB1E4E02E}" type="slidenum">
              <a:rPr lang="nl-NL" smtClean="0"/>
              <a:t>11</a:t>
            </a:fld>
            <a:endParaRPr lang="nl-NL"/>
          </a:p>
        </p:txBody>
      </p:sp>
    </p:spTree>
    <p:extLst>
      <p:ext uri="{BB962C8B-B14F-4D97-AF65-F5344CB8AC3E}">
        <p14:creationId xmlns:p14="http://schemas.microsoft.com/office/powerpoint/2010/main" val="2844783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ea typeface="Calibri"/>
                <a:cs typeface="Calibri"/>
              </a:rPr>
              <a:t>Klassieke</a:t>
            </a:r>
            <a:r>
              <a:rPr lang="en-US">
                <a:latin typeface="Calibri"/>
                <a:ea typeface="Calibri"/>
                <a:cs typeface="Calibri"/>
              </a:rPr>
              <a:t> </a:t>
            </a:r>
            <a:r>
              <a:rPr lang="en-US" err="1">
                <a:latin typeface="Calibri"/>
                <a:ea typeface="Calibri"/>
                <a:cs typeface="Calibri"/>
              </a:rPr>
              <a:t>autoriteit</a:t>
            </a:r>
            <a:r>
              <a:rPr lang="en-US">
                <a:latin typeface="Calibri"/>
                <a:ea typeface="Calibri"/>
                <a:cs typeface="Calibri"/>
              </a:rPr>
              <a:t> is wat er </a:t>
            </a:r>
            <a:r>
              <a:rPr lang="en-US" err="1">
                <a:latin typeface="Calibri"/>
                <a:ea typeface="Calibri"/>
                <a:cs typeface="Calibri"/>
              </a:rPr>
              <a:t>vaak</a:t>
            </a:r>
            <a:r>
              <a:rPr lang="en-US">
                <a:latin typeface="Calibri"/>
                <a:ea typeface="Calibri"/>
                <a:cs typeface="Calibri"/>
              </a:rPr>
              <a:t> </a:t>
            </a:r>
            <a:r>
              <a:rPr lang="en-US" err="1">
                <a:latin typeface="Calibri"/>
                <a:ea typeface="Calibri"/>
                <a:cs typeface="Calibri"/>
              </a:rPr>
              <a:t>gebeurt</a:t>
            </a:r>
            <a:r>
              <a:rPr lang="en-US">
                <a:latin typeface="Calibri"/>
                <a:ea typeface="Calibri"/>
                <a:cs typeface="Calibri"/>
              </a:rPr>
              <a:t> </a:t>
            </a:r>
            <a:r>
              <a:rPr lang="en-US" err="1">
                <a:latin typeface="Calibri"/>
                <a:ea typeface="Calibri"/>
                <a:cs typeface="Calibri"/>
              </a:rPr>
              <a:t>bij</a:t>
            </a:r>
            <a:r>
              <a:rPr lang="en-US">
                <a:latin typeface="Calibri"/>
                <a:ea typeface="Calibri"/>
                <a:cs typeface="Calibri"/>
              </a:rPr>
              <a:t> </a:t>
            </a:r>
            <a:r>
              <a:rPr lang="en-US" err="1">
                <a:latin typeface="Calibri"/>
                <a:ea typeface="Calibri"/>
                <a:cs typeface="Calibri"/>
              </a:rPr>
              <a:t>forensisch</a:t>
            </a:r>
            <a:r>
              <a:rPr lang="en-US">
                <a:latin typeface="Calibri"/>
                <a:ea typeface="Calibri"/>
                <a:cs typeface="Calibri"/>
              </a:rPr>
              <a:t> </a:t>
            </a:r>
            <a:r>
              <a:rPr lang="en-US" err="1">
                <a:latin typeface="Calibri"/>
                <a:ea typeface="Calibri"/>
                <a:cs typeface="Calibri"/>
              </a:rPr>
              <a:t>gedrag</a:t>
            </a:r>
            <a:r>
              <a:rPr lang="en-US">
                <a:latin typeface="Calibri"/>
                <a:ea typeface="Calibri"/>
                <a:cs typeface="Calibri"/>
              </a:rPr>
              <a:t>. Echter, </a:t>
            </a:r>
            <a:r>
              <a:rPr lang="en-US" err="1">
                <a:latin typeface="Calibri"/>
                <a:ea typeface="Calibri"/>
                <a:cs typeface="Calibri"/>
              </a:rPr>
              <a:t>enkel</a:t>
            </a:r>
            <a:r>
              <a:rPr lang="en-US">
                <a:latin typeface="Calibri"/>
                <a:ea typeface="Calibri"/>
                <a:cs typeface="Calibri"/>
              </a:rPr>
              <a:t> </a:t>
            </a:r>
            <a:r>
              <a:rPr lang="en-US" err="1"/>
              <a:t>straffend</a:t>
            </a:r>
            <a:r>
              <a:rPr lang="en-US"/>
              <a:t> </a:t>
            </a:r>
            <a:r>
              <a:rPr lang="en-US" err="1"/>
              <a:t>en</a:t>
            </a:r>
            <a:r>
              <a:rPr lang="en-US"/>
              <a:t> </a:t>
            </a:r>
            <a:r>
              <a:rPr lang="en-US" err="1"/>
              <a:t>autoritair</a:t>
            </a:r>
            <a:r>
              <a:rPr lang="en-US"/>
              <a:t> </a:t>
            </a:r>
            <a:r>
              <a:rPr lang="en-US" err="1"/>
              <a:t>optreden</a:t>
            </a:r>
            <a:r>
              <a:rPr lang="en-US"/>
              <a:t> </a:t>
            </a:r>
            <a:r>
              <a:rPr lang="en-US" err="1"/>
              <a:t>versterkt</a:t>
            </a:r>
            <a:r>
              <a:rPr lang="en-US"/>
              <a:t> de kloof </a:t>
            </a:r>
            <a:r>
              <a:rPr lang="en-US" err="1"/>
              <a:t>tussen</a:t>
            </a:r>
            <a:r>
              <a:rPr lang="en-US"/>
              <a:t> </a:t>
            </a:r>
            <a:r>
              <a:rPr lang="en-US" err="1"/>
              <a:t>domein</a:t>
            </a:r>
            <a:r>
              <a:rPr lang="en-US"/>
              <a:t> van de </a:t>
            </a:r>
            <a:r>
              <a:rPr lang="en-US" err="1"/>
              <a:t>kinderen</a:t>
            </a:r>
            <a:r>
              <a:rPr lang="en-US"/>
              <a:t> </a:t>
            </a:r>
            <a:r>
              <a:rPr lang="en-US" err="1"/>
              <a:t>en</a:t>
            </a:r>
            <a:r>
              <a:rPr lang="en-US"/>
              <a:t> </a:t>
            </a:r>
            <a:r>
              <a:rPr lang="en-US" err="1"/>
              <a:t>domein</a:t>
            </a:r>
            <a:r>
              <a:rPr lang="en-US"/>
              <a:t> van de </a:t>
            </a:r>
            <a:r>
              <a:rPr lang="en-US" err="1"/>
              <a:t>volwassenen</a:t>
            </a:r>
            <a:r>
              <a:rPr lang="en-US"/>
              <a:t>. </a:t>
            </a:r>
            <a:r>
              <a:rPr lang="en-US" err="1">
                <a:latin typeface="Calibri"/>
                <a:ea typeface="Calibri"/>
                <a:cs typeface="Calibri"/>
              </a:rPr>
              <a:t>Hierdoor</a:t>
            </a:r>
            <a:r>
              <a:rPr lang="en-US">
                <a:latin typeface="Calibri"/>
                <a:ea typeface="Calibri"/>
                <a:cs typeface="Calibri"/>
              </a:rPr>
              <a:t> is het minder </a:t>
            </a:r>
            <a:r>
              <a:rPr lang="en-US" err="1">
                <a:latin typeface="Calibri"/>
                <a:ea typeface="Calibri"/>
                <a:cs typeface="Calibri"/>
              </a:rPr>
              <a:t>veilig</a:t>
            </a:r>
            <a:r>
              <a:rPr lang="en-US">
                <a:latin typeface="Calibri"/>
                <a:ea typeface="Calibri"/>
                <a:cs typeface="Calibri"/>
              </a:rPr>
              <a:t> om </a:t>
            </a:r>
            <a:r>
              <a:rPr lang="en-US" err="1">
                <a:latin typeface="Calibri"/>
                <a:ea typeface="Calibri"/>
                <a:cs typeface="Calibri"/>
              </a:rPr>
              <a:t>te</a:t>
            </a:r>
            <a:r>
              <a:rPr lang="en-US">
                <a:latin typeface="Calibri"/>
                <a:ea typeface="Calibri"/>
                <a:cs typeface="Calibri"/>
              </a:rPr>
              <a:t> '</a:t>
            </a:r>
            <a:r>
              <a:rPr lang="en-US" err="1">
                <a:latin typeface="Calibri"/>
                <a:ea typeface="Calibri"/>
                <a:cs typeface="Calibri"/>
              </a:rPr>
              <a:t>verklikken</a:t>
            </a:r>
            <a:r>
              <a:rPr lang="en-US">
                <a:latin typeface="Calibri"/>
                <a:ea typeface="Calibri"/>
                <a:cs typeface="Calibri"/>
              </a:rPr>
              <a:t>' </a:t>
            </a:r>
            <a:r>
              <a:rPr lang="en-US" err="1">
                <a:latin typeface="Calibri"/>
                <a:ea typeface="Calibri"/>
                <a:cs typeface="Calibri"/>
              </a:rPr>
              <a:t>en</a:t>
            </a:r>
            <a:r>
              <a:rPr lang="en-US">
                <a:latin typeface="Calibri"/>
                <a:ea typeface="Calibri"/>
                <a:cs typeface="Calibri"/>
              </a:rPr>
              <a:t> </a:t>
            </a:r>
            <a:r>
              <a:rPr lang="en-US" err="1">
                <a:latin typeface="Calibri"/>
                <a:ea typeface="Calibri"/>
                <a:cs typeface="Calibri"/>
              </a:rPr>
              <a:t>vindt</a:t>
            </a:r>
            <a:r>
              <a:rPr lang="en-US">
                <a:latin typeface="Calibri"/>
                <a:ea typeface="Calibri"/>
                <a:cs typeface="Calibri"/>
              </a:rPr>
              <a:t> </a:t>
            </a:r>
            <a:r>
              <a:rPr lang="en-US" err="1">
                <a:latin typeface="Calibri"/>
                <a:ea typeface="Calibri"/>
                <a:cs typeface="Calibri"/>
              </a:rPr>
              <a:t>een</a:t>
            </a:r>
            <a:r>
              <a:rPr lang="en-US">
                <a:latin typeface="Calibri"/>
                <a:ea typeface="Calibri"/>
                <a:cs typeface="Calibri"/>
              </a:rPr>
              <a:t> </a:t>
            </a:r>
            <a:r>
              <a:rPr lang="en-US" err="1">
                <a:latin typeface="Calibri"/>
                <a:ea typeface="Calibri"/>
                <a:cs typeface="Calibri"/>
              </a:rPr>
              <a:t>verharding</a:t>
            </a:r>
            <a:r>
              <a:rPr lang="en-US">
                <a:latin typeface="Calibri"/>
                <a:ea typeface="Calibri"/>
                <a:cs typeface="Calibri"/>
              </a:rPr>
              <a:t> </a:t>
            </a:r>
            <a:r>
              <a:rPr lang="en-US" err="1">
                <a:latin typeface="Calibri"/>
                <a:ea typeface="Calibri"/>
                <a:cs typeface="Calibri"/>
              </a:rPr>
              <a:t>plaats</a:t>
            </a:r>
            <a:r>
              <a:rPr lang="en-US">
                <a:latin typeface="Calibri"/>
                <a:ea typeface="Calibri"/>
                <a:cs typeface="Calibri"/>
              </a:rPr>
              <a:t> in het contact. </a:t>
            </a:r>
            <a:endParaRPr lang="en-US" err="1">
              <a:solidFill>
                <a:srgbClr val="444444"/>
              </a:solidFill>
              <a:latin typeface="Aptos" panose="02110004020202020204"/>
              <a:ea typeface="Calibri"/>
              <a:cs typeface="Calibri"/>
            </a:endParaRPr>
          </a:p>
          <a:p>
            <a:endParaRPr lang="en-US">
              <a:latin typeface="Calibri"/>
              <a:ea typeface="Calibri"/>
              <a:cs typeface="Calibri"/>
            </a:endParaRPr>
          </a:p>
          <a:p>
            <a:r>
              <a:rPr lang="en-US" err="1"/>
              <a:t>Uit</a:t>
            </a:r>
            <a:r>
              <a:rPr lang="en-US"/>
              <a:t> </a:t>
            </a:r>
            <a:r>
              <a:rPr lang="en-US" err="1"/>
              <a:t>onderzoek</a:t>
            </a:r>
            <a:r>
              <a:rPr lang="en-US"/>
              <a:t> </a:t>
            </a:r>
            <a:r>
              <a:rPr lang="en-US" err="1"/>
              <a:t>blijkt</a:t>
            </a:r>
            <a:r>
              <a:rPr lang="en-US"/>
              <a:t> </a:t>
            </a:r>
            <a:r>
              <a:rPr lang="en-US" err="1"/>
              <a:t>echter</a:t>
            </a:r>
            <a:r>
              <a:rPr lang="en-US"/>
              <a:t> </a:t>
            </a:r>
            <a:r>
              <a:rPr lang="en-US" err="1"/>
              <a:t>dat</a:t>
            </a:r>
            <a:r>
              <a:rPr lang="en-US"/>
              <a:t> </a:t>
            </a:r>
            <a:r>
              <a:rPr lang="en-US" err="1"/>
              <a:t>kinderen</a:t>
            </a:r>
            <a:r>
              <a:rPr lang="en-US"/>
              <a:t> die </a:t>
            </a:r>
            <a:r>
              <a:rPr lang="en-US" err="1"/>
              <a:t>opgroeien</a:t>
            </a:r>
            <a:r>
              <a:rPr lang="en-US"/>
              <a:t> </a:t>
            </a:r>
            <a:r>
              <a:rPr lang="en-US" err="1"/>
              <a:t>zonder</a:t>
            </a:r>
            <a:r>
              <a:rPr lang="en-US"/>
              <a:t> </a:t>
            </a:r>
            <a:r>
              <a:rPr lang="en-US" err="1"/>
              <a:t>grenzen</a:t>
            </a:r>
            <a:r>
              <a:rPr lang="en-US"/>
              <a:t> of </a:t>
            </a:r>
            <a:r>
              <a:rPr lang="en-US" err="1"/>
              <a:t>gezag</a:t>
            </a:r>
            <a:r>
              <a:rPr lang="en-US"/>
              <a:t> </a:t>
            </a:r>
            <a:r>
              <a:rPr lang="en-US" err="1"/>
              <a:t>slechter</a:t>
            </a:r>
            <a:r>
              <a:rPr lang="en-US"/>
              <a:t> </a:t>
            </a:r>
            <a:r>
              <a:rPr lang="en-US" err="1"/>
              <a:t>af</a:t>
            </a:r>
            <a:r>
              <a:rPr lang="en-US"/>
              <a:t> </a:t>
            </a:r>
            <a:r>
              <a:rPr lang="en-US" err="1"/>
              <a:t>zijn</a:t>
            </a:r>
            <a:r>
              <a:rPr lang="en-US"/>
              <a:t> dan </a:t>
            </a:r>
            <a:r>
              <a:rPr lang="en-US" err="1"/>
              <a:t>kinderen</a:t>
            </a:r>
            <a:r>
              <a:rPr lang="en-US"/>
              <a:t> die met de </a:t>
            </a:r>
            <a:r>
              <a:rPr lang="en-US" err="1"/>
              <a:t>klassieke</a:t>
            </a:r>
            <a:r>
              <a:rPr lang="en-US"/>
              <a:t> </a:t>
            </a:r>
            <a:r>
              <a:rPr lang="en-US" err="1"/>
              <a:t>autoriteit</a:t>
            </a:r>
            <a:r>
              <a:rPr lang="en-US"/>
              <a:t> </a:t>
            </a:r>
            <a:r>
              <a:rPr lang="en-US" err="1"/>
              <a:t>zijn</a:t>
            </a:r>
            <a:r>
              <a:rPr lang="en-US"/>
              <a:t> </a:t>
            </a:r>
            <a:r>
              <a:rPr lang="en-US" err="1"/>
              <a:t>opgegroeid</a:t>
            </a:r>
            <a:r>
              <a:rPr lang="en-US"/>
              <a:t>. </a:t>
            </a:r>
            <a:r>
              <a:rPr lang="en-US" err="1"/>
              <a:t>Verbindend</a:t>
            </a:r>
            <a:r>
              <a:rPr lang="en-US"/>
              <a:t> </a:t>
            </a:r>
            <a:r>
              <a:rPr lang="en-US" err="1"/>
              <a:t>gezag</a:t>
            </a:r>
            <a:r>
              <a:rPr lang="en-US"/>
              <a:t> is </a:t>
            </a:r>
            <a:r>
              <a:rPr lang="en-US" err="1"/>
              <a:t>een</a:t>
            </a:r>
            <a:r>
              <a:rPr lang="en-US"/>
              <a:t> </a:t>
            </a:r>
            <a:r>
              <a:rPr lang="en-US" err="1"/>
              <a:t>houding</a:t>
            </a:r>
            <a:r>
              <a:rPr lang="en-US"/>
              <a:t> </a:t>
            </a:r>
            <a:r>
              <a:rPr lang="en-US" err="1"/>
              <a:t>waarin</a:t>
            </a:r>
            <a:r>
              <a:rPr lang="en-US"/>
              <a:t> </a:t>
            </a:r>
            <a:r>
              <a:rPr lang="en-US" err="1"/>
              <a:t>zowel</a:t>
            </a:r>
            <a:r>
              <a:rPr lang="en-US"/>
              <a:t> </a:t>
            </a:r>
            <a:r>
              <a:rPr lang="en-US" err="1"/>
              <a:t>grenzen</a:t>
            </a:r>
            <a:r>
              <a:rPr lang="en-US"/>
              <a:t> </a:t>
            </a:r>
            <a:r>
              <a:rPr lang="en-US" err="1"/>
              <a:t>als</a:t>
            </a:r>
            <a:r>
              <a:rPr lang="en-US"/>
              <a:t> </a:t>
            </a:r>
            <a:r>
              <a:rPr lang="en-US" err="1"/>
              <a:t>relatie</a:t>
            </a:r>
            <a:r>
              <a:rPr lang="en-US"/>
              <a:t> </a:t>
            </a:r>
            <a:r>
              <a:rPr lang="en-US" err="1"/>
              <a:t>terugkomt</a:t>
            </a:r>
            <a:r>
              <a:rPr lang="en-US"/>
              <a:t>. </a:t>
            </a:r>
            <a:endParaRPr lang="nl-NL">
              <a:solidFill>
                <a:srgbClr val="444444"/>
              </a:solidFill>
            </a:endParaRPr>
          </a:p>
          <a:p>
            <a:endParaRPr lang="nl-NL">
              <a:solidFill>
                <a:srgbClr val="444444"/>
              </a:solidFill>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9C7E00E9-86A4-4F8B-9667-DA4BB1E4E02E}" type="slidenum">
              <a:rPr lang="nl-NL" smtClean="0"/>
              <a:t>12</a:t>
            </a:fld>
            <a:endParaRPr lang="nl-NL"/>
          </a:p>
        </p:txBody>
      </p:sp>
    </p:spTree>
    <p:extLst>
      <p:ext uri="{BB962C8B-B14F-4D97-AF65-F5344CB8AC3E}">
        <p14:creationId xmlns:p14="http://schemas.microsoft.com/office/powerpoint/2010/main" val="128634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04109"/>
            <a:ext cx="10363200" cy="1805854"/>
          </a:xfrm>
        </p:spPr>
        <p:txBody>
          <a:bodyPr anchor="b"/>
          <a:lstStyle>
            <a:lvl1pPr algn="ctr">
              <a:defRPr sz="6000"/>
            </a:lvl1pPr>
          </a:lstStyle>
          <a:p>
            <a:r>
              <a:rPr lang="nl-NL"/>
              <a:t>Klik om stijl te bewerken</a:t>
            </a:r>
            <a:endParaRPr lang="en-US"/>
          </a:p>
        </p:txBody>
      </p:sp>
    </p:spTree>
    <p:extLst>
      <p:ext uri="{BB962C8B-B14F-4D97-AF65-F5344CB8AC3E}">
        <p14:creationId xmlns:p14="http://schemas.microsoft.com/office/powerpoint/2010/main" val="8069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dia">
    <p:spTree>
      <p:nvGrpSpPr>
        <p:cNvPr id="1" name=""/>
        <p:cNvGrpSpPr/>
        <p:nvPr/>
      </p:nvGrpSpPr>
      <p:grpSpPr>
        <a:xfrm>
          <a:off x="0" y="0"/>
          <a:ext cx="0" cy="0"/>
          <a:chOff x="0" y="0"/>
          <a:chExt cx="0" cy="0"/>
        </a:xfrm>
      </p:grpSpPr>
      <p:sp>
        <p:nvSpPr>
          <p:cNvPr id="14" name="Titel 1"/>
          <p:cNvSpPr>
            <a:spLocks noGrp="1"/>
          </p:cNvSpPr>
          <p:nvPr>
            <p:ph type="ctrTitle"/>
          </p:nvPr>
        </p:nvSpPr>
        <p:spPr>
          <a:xfrm>
            <a:off x="623392" y="116632"/>
            <a:ext cx="11038251" cy="720080"/>
          </a:xfrm>
          <a:prstGeom prst="rect">
            <a:avLst/>
          </a:prstGeom>
        </p:spPr>
        <p:txBody>
          <a:bodyPr anchor="t"/>
          <a:lstStyle>
            <a:lvl1pPr algn="l">
              <a:defRPr sz="3600" baseline="0">
                <a:solidFill>
                  <a:schemeClr val="tx1"/>
                </a:solidFill>
                <a:latin typeface="Verdana" pitchFamily="34" charset="0"/>
                <a:ea typeface="Verdana" pitchFamily="34" charset="0"/>
                <a:cs typeface="Verdana" pitchFamily="34" charset="0"/>
              </a:defRPr>
            </a:lvl1pPr>
          </a:lstStyle>
          <a:p>
            <a:r>
              <a:rPr lang="nl-NL"/>
              <a:t>Klik om de stijl te bewerken</a:t>
            </a:r>
          </a:p>
        </p:txBody>
      </p:sp>
      <p:sp>
        <p:nvSpPr>
          <p:cNvPr id="15" name="Ondertitel 2"/>
          <p:cNvSpPr>
            <a:spLocks noGrp="1"/>
          </p:cNvSpPr>
          <p:nvPr>
            <p:ph type="subTitle" idx="1"/>
          </p:nvPr>
        </p:nvSpPr>
        <p:spPr>
          <a:xfrm>
            <a:off x="623392" y="1124744"/>
            <a:ext cx="11030677" cy="5112568"/>
          </a:xfrm>
          <a:prstGeom prst="rect">
            <a:avLst/>
          </a:prstGeom>
        </p:spPr>
        <p:txBody>
          <a:bodyPr/>
          <a:lstStyle>
            <a:lvl1pPr marL="0" indent="0" algn="l">
              <a:buNone/>
              <a:defRPr sz="2400" baseline="0">
                <a:solidFill>
                  <a:schemeClr val="bg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2002367" y="6376989"/>
            <a:ext cx="1885951" cy="365125"/>
          </a:xfrm>
          <a:prstGeom prst="rect">
            <a:avLst/>
          </a:prstGeom>
        </p:spPr>
        <p:txBody>
          <a:bodyPr/>
          <a:lstStyle>
            <a:lvl1pPr eaLnBrk="1" hangingPunct="1">
              <a:defRPr>
                <a:solidFill>
                  <a:srgbClr val="00B0F0"/>
                </a:solidFill>
                <a:latin typeface="Arial" charset="0"/>
                <a:cs typeface="Arial" charset="0"/>
              </a:defRPr>
            </a:lvl1pPr>
          </a:lstStyle>
          <a:p>
            <a:pPr>
              <a:defRPr/>
            </a:pPr>
            <a:fld id="{D5B13932-D471-4607-8CC4-FFD217567BC5}" type="datetimeFigureOut">
              <a:rPr lang="nl-NL"/>
              <a:pPr>
                <a:defRPr/>
              </a:pPr>
              <a:t>27-11-2025</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hangingPunct="1">
              <a:defRPr>
                <a:solidFill>
                  <a:srgbClr val="00B0F0"/>
                </a:solidFill>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B0F0"/>
                </a:solidFill>
              </a:defRPr>
            </a:lvl1pPr>
          </a:lstStyle>
          <a:p>
            <a:pPr>
              <a:defRPr/>
            </a:pPr>
            <a:fld id="{0B1075E2-2C10-4906-AC66-FAFAEDF61FE0}" type="slidenum">
              <a:rPr lang="nl-NL" altLang="nl-NL"/>
              <a:pPr>
                <a:defRPr/>
              </a:pPr>
              <a:t>‹#›</a:t>
            </a:fld>
            <a:endParaRPr lang="nl-NL" altLang="nl-NL"/>
          </a:p>
        </p:txBody>
      </p:sp>
    </p:spTree>
    <p:extLst>
      <p:ext uri="{BB962C8B-B14F-4D97-AF65-F5344CB8AC3E}">
        <p14:creationId xmlns:p14="http://schemas.microsoft.com/office/powerpoint/2010/main" val="2261825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a:xfrm>
            <a:off x="838200" y="1920238"/>
            <a:ext cx="10515600" cy="2036620"/>
          </a:xfrm>
        </p:spPr>
        <p:txBody>
          <a:bodyPr>
            <a:noAutofit/>
          </a:bodyPr>
          <a:lstStyle>
            <a:lvl1pPr>
              <a:defRPr sz="2400">
                <a:latin typeface="Verdana" panose="020B0604030504040204" pitchFamily="34" charset="0"/>
                <a:ea typeface="Verdana" panose="020B0604030504040204" pitchFamily="34" charset="0"/>
              </a:defRPr>
            </a:lvl1pPr>
            <a:lvl2pPr>
              <a:defRPr sz="2000">
                <a:latin typeface="Verdana" panose="020B0604030504040204" pitchFamily="34" charset="0"/>
                <a:ea typeface="Verdana" panose="020B0604030504040204" pitchFamily="34" charset="0"/>
              </a:defRPr>
            </a:lvl2pPr>
            <a:lvl3pPr>
              <a:defRPr sz="1800">
                <a:latin typeface="Verdana" panose="020B0604030504040204" pitchFamily="34" charset="0"/>
                <a:ea typeface="Verdana" panose="020B0604030504040204" pitchFamily="34" charset="0"/>
              </a:defRPr>
            </a:lvl3pPr>
            <a:lvl4pPr>
              <a:defRPr sz="1600">
                <a:latin typeface="Verdana" panose="020B0604030504040204" pitchFamily="34" charset="0"/>
                <a:ea typeface="Verdana" panose="020B0604030504040204" pitchFamily="34" charset="0"/>
              </a:defRPr>
            </a:lvl4pPr>
            <a:lvl5pPr>
              <a:defRPr sz="16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96879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197" y="1908752"/>
            <a:ext cx="5181600" cy="2114608"/>
          </a:xfrm>
        </p:spPr>
        <p:txBody>
          <a:bodyPr>
            <a:normAutofit/>
          </a:bodyPr>
          <a:lstStyle>
            <a:lvl1pPr>
              <a:defRPr sz="2000">
                <a:latin typeface="Verdana" panose="020B0604030504040204" pitchFamily="34" charset="0"/>
                <a:ea typeface="Verdana" panose="020B0604030504040204" pitchFamily="34" charset="0"/>
              </a:defRPr>
            </a:lvl1pPr>
            <a:lvl2pPr>
              <a:defRPr sz="1800">
                <a:latin typeface="Verdana" panose="020B0604030504040204" pitchFamily="34" charset="0"/>
                <a:ea typeface="Verdana" panose="020B0604030504040204" pitchFamily="34" charset="0"/>
              </a:defRPr>
            </a:lvl2pPr>
            <a:lvl3pPr>
              <a:defRPr sz="1600">
                <a:latin typeface="Verdana" panose="020B0604030504040204" pitchFamily="34" charset="0"/>
                <a:ea typeface="Verdana" panose="020B0604030504040204" pitchFamily="34" charset="0"/>
              </a:defRPr>
            </a:lvl3pPr>
          </a:lstStyle>
          <a:p>
            <a:pPr lvl="0"/>
            <a:r>
              <a:rPr lang="nl-NL"/>
              <a:t>Klikken om de tekststijl van het model te bewerken</a:t>
            </a:r>
          </a:p>
          <a:p>
            <a:pPr lvl="1"/>
            <a:r>
              <a:rPr lang="nl-NL"/>
              <a:t>Tweede niveau</a:t>
            </a:r>
          </a:p>
          <a:p>
            <a:pPr lvl="2"/>
            <a:r>
              <a:rPr lang="nl-NL"/>
              <a:t>Derde niveau</a:t>
            </a:r>
            <a:endParaRPr lang="en-US"/>
          </a:p>
        </p:txBody>
      </p:sp>
      <p:sp>
        <p:nvSpPr>
          <p:cNvPr id="4" name="Content Placeholder 3"/>
          <p:cNvSpPr>
            <a:spLocks noGrp="1"/>
          </p:cNvSpPr>
          <p:nvPr>
            <p:ph sz="half" idx="2"/>
          </p:nvPr>
        </p:nvSpPr>
        <p:spPr>
          <a:xfrm>
            <a:off x="6172203" y="1908752"/>
            <a:ext cx="5181600" cy="2114608"/>
          </a:xfrm>
        </p:spPr>
        <p:txBody>
          <a:bodyPr>
            <a:normAutofit/>
          </a:bodyPr>
          <a:lstStyle>
            <a:lvl1pPr>
              <a:defRPr sz="2000">
                <a:latin typeface="Verdana" panose="020B0604030504040204" pitchFamily="34" charset="0"/>
                <a:ea typeface="Verdana" panose="020B0604030504040204" pitchFamily="34" charset="0"/>
              </a:defRPr>
            </a:lvl1pPr>
            <a:lvl2pPr>
              <a:defRPr sz="1800">
                <a:latin typeface="Verdana" panose="020B0604030504040204" pitchFamily="34" charset="0"/>
                <a:ea typeface="Verdana" panose="020B0604030504040204" pitchFamily="34" charset="0"/>
              </a:defRPr>
            </a:lvl2pPr>
            <a:lvl3pPr>
              <a:defRPr sz="1600">
                <a:latin typeface="Verdana" panose="020B0604030504040204" pitchFamily="34" charset="0"/>
                <a:ea typeface="Verdana" panose="020B0604030504040204" pitchFamily="34" charset="0"/>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73371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04109"/>
            <a:ext cx="10363200" cy="1805854"/>
          </a:xfrm>
        </p:spPr>
        <p:txBody>
          <a:bodyPr anchor="b"/>
          <a:lstStyle>
            <a:lvl1pPr algn="ctr">
              <a:defRPr sz="6000"/>
            </a:lvl1pPr>
          </a:lstStyle>
          <a:p>
            <a:r>
              <a:rPr lang="nl-NL"/>
              <a:t>Klik om stijl te bewerken</a:t>
            </a:r>
            <a:endParaRPr lang="en-US"/>
          </a:p>
        </p:txBody>
      </p:sp>
    </p:spTree>
    <p:extLst>
      <p:ext uri="{BB962C8B-B14F-4D97-AF65-F5344CB8AC3E}">
        <p14:creationId xmlns:p14="http://schemas.microsoft.com/office/powerpoint/2010/main" val="365386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a:xfrm>
            <a:off x="838200" y="1920238"/>
            <a:ext cx="10515600" cy="2036620"/>
          </a:xfrm>
        </p:spPr>
        <p:txBody>
          <a:bodyPr>
            <a:noAutofit/>
          </a:bodyPr>
          <a:lstStyle>
            <a:lvl1pPr>
              <a:defRPr sz="2400">
                <a:latin typeface="Verdana" panose="020B0604030504040204" pitchFamily="34" charset="0"/>
                <a:ea typeface="Verdana" panose="020B0604030504040204" pitchFamily="34" charset="0"/>
              </a:defRPr>
            </a:lvl1pPr>
            <a:lvl2pPr>
              <a:defRPr sz="2000">
                <a:latin typeface="Verdana" panose="020B0604030504040204" pitchFamily="34" charset="0"/>
                <a:ea typeface="Verdana" panose="020B0604030504040204" pitchFamily="34" charset="0"/>
              </a:defRPr>
            </a:lvl2pPr>
            <a:lvl3pPr>
              <a:defRPr sz="1800">
                <a:latin typeface="Verdana" panose="020B0604030504040204" pitchFamily="34" charset="0"/>
                <a:ea typeface="Verdana" panose="020B0604030504040204" pitchFamily="34" charset="0"/>
              </a:defRPr>
            </a:lvl3pPr>
            <a:lvl4pPr>
              <a:defRPr sz="1600">
                <a:latin typeface="Verdana" panose="020B0604030504040204" pitchFamily="34" charset="0"/>
                <a:ea typeface="Verdana" panose="020B0604030504040204" pitchFamily="34" charset="0"/>
              </a:defRPr>
            </a:lvl4pPr>
            <a:lvl5pPr>
              <a:defRPr sz="1600">
                <a:latin typeface="Verdana" panose="020B0604030504040204" pitchFamily="34" charset="0"/>
                <a:ea typeface="Verdana" panose="020B0604030504040204" pitchFamily="34"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10537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197" y="1908752"/>
            <a:ext cx="5181600" cy="2114608"/>
          </a:xfrm>
        </p:spPr>
        <p:txBody>
          <a:bodyPr>
            <a:normAutofit/>
          </a:bodyPr>
          <a:lstStyle>
            <a:lvl1pPr>
              <a:defRPr sz="2000">
                <a:latin typeface="Verdana" panose="020B0604030504040204" pitchFamily="34" charset="0"/>
                <a:ea typeface="Verdana" panose="020B0604030504040204" pitchFamily="34" charset="0"/>
              </a:defRPr>
            </a:lvl1pPr>
            <a:lvl2pPr>
              <a:defRPr sz="1800">
                <a:latin typeface="Verdana" panose="020B0604030504040204" pitchFamily="34" charset="0"/>
                <a:ea typeface="Verdana" panose="020B0604030504040204" pitchFamily="34" charset="0"/>
              </a:defRPr>
            </a:lvl2pPr>
            <a:lvl3pPr>
              <a:defRPr sz="1600">
                <a:latin typeface="Verdana" panose="020B0604030504040204" pitchFamily="34" charset="0"/>
                <a:ea typeface="Verdana" panose="020B0604030504040204" pitchFamily="34" charset="0"/>
              </a:defRPr>
            </a:lvl3pPr>
          </a:lstStyle>
          <a:p>
            <a:pPr lvl="0"/>
            <a:r>
              <a:rPr lang="nl-NL"/>
              <a:t>Klikken om de tekststijl van het model te bewerken</a:t>
            </a:r>
          </a:p>
          <a:p>
            <a:pPr lvl="1"/>
            <a:r>
              <a:rPr lang="nl-NL"/>
              <a:t>Tweede niveau</a:t>
            </a:r>
          </a:p>
          <a:p>
            <a:pPr lvl="2"/>
            <a:r>
              <a:rPr lang="nl-NL"/>
              <a:t>Derde niveau</a:t>
            </a:r>
            <a:endParaRPr lang="en-US"/>
          </a:p>
        </p:txBody>
      </p:sp>
      <p:sp>
        <p:nvSpPr>
          <p:cNvPr id="4" name="Content Placeholder 3"/>
          <p:cNvSpPr>
            <a:spLocks noGrp="1"/>
          </p:cNvSpPr>
          <p:nvPr>
            <p:ph sz="half" idx="2"/>
          </p:nvPr>
        </p:nvSpPr>
        <p:spPr>
          <a:xfrm>
            <a:off x="6172203" y="1908752"/>
            <a:ext cx="5181600" cy="2114608"/>
          </a:xfrm>
        </p:spPr>
        <p:txBody>
          <a:bodyPr>
            <a:normAutofit/>
          </a:bodyPr>
          <a:lstStyle>
            <a:lvl1pPr>
              <a:defRPr sz="2000">
                <a:latin typeface="Verdana" panose="020B0604030504040204" pitchFamily="34" charset="0"/>
                <a:ea typeface="Verdana" panose="020B0604030504040204" pitchFamily="34" charset="0"/>
              </a:defRPr>
            </a:lvl1pPr>
            <a:lvl2pPr>
              <a:defRPr sz="1800">
                <a:latin typeface="Verdana" panose="020B0604030504040204" pitchFamily="34" charset="0"/>
                <a:ea typeface="Verdana" panose="020B0604030504040204" pitchFamily="34" charset="0"/>
              </a:defRPr>
            </a:lvl2pPr>
            <a:lvl3pPr>
              <a:defRPr sz="1600">
                <a:latin typeface="Verdana" panose="020B0604030504040204" pitchFamily="34" charset="0"/>
                <a:ea typeface="Verdana" panose="020B0604030504040204" pitchFamily="34" charset="0"/>
              </a:defRPr>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88807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D3DD8A-E54F-4274-9C98-D3F452D6D41A}" type="datetimeFigureOut">
              <a:rPr lang="nl-NL" smtClean="0"/>
              <a:t>27-11-2025</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CFA25CE7-4608-420F-9B0E-BD203465F1A7}" type="slidenum">
              <a:rPr lang="nl-NL" smtClean="0"/>
              <a:t>‹#›</a:t>
            </a:fld>
            <a:endParaRPr lang="nl-NL"/>
          </a:p>
        </p:txBody>
      </p:sp>
    </p:spTree>
    <p:extLst>
      <p:ext uri="{BB962C8B-B14F-4D97-AF65-F5344CB8AC3E}">
        <p14:creationId xmlns:p14="http://schemas.microsoft.com/office/powerpoint/2010/main" val="23528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
        <p:nvSpPr>
          <p:cNvPr id="7" name="Titel 1"/>
          <p:cNvSpPr>
            <a:spLocks noGrp="1"/>
          </p:cNvSpPr>
          <p:nvPr>
            <p:ph type="ctrTitle"/>
          </p:nvPr>
        </p:nvSpPr>
        <p:spPr>
          <a:xfrm>
            <a:off x="623392" y="836713"/>
            <a:ext cx="10081120" cy="792088"/>
          </a:xfrm>
          <a:prstGeom prst="rect">
            <a:avLst/>
          </a:prstGeom>
        </p:spPr>
        <p:txBody>
          <a:bodyPr anchor="t"/>
          <a:lstStyle>
            <a:lvl1pPr algn="l">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de stijl te bewerken</a:t>
            </a:r>
          </a:p>
        </p:txBody>
      </p:sp>
      <p:sp>
        <p:nvSpPr>
          <p:cNvPr id="8" name="Ondertitel 2"/>
          <p:cNvSpPr>
            <a:spLocks noGrp="1"/>
          </p:cNvSpPr>
          <p:nvPr>
            <p:ph type="subTitle" idx="1"/>
          </p:nvPr>
        </p:nvSpPr>
        <p:spPr>
          <a:xfrm>
            <a:off x="623392" y="1772817"/>
            <a:ext cx="10081120" cy="3816423"/>
          </a:xfrm>
          <a:prstGeom prst="rect">
            <a:avLst/>
          </a:prstGeom>
        </p:spPr>
        <p:txBody>
          <a:bodyPr/>
          <a:lstStyle>
            <a:lvl1pPr marL="0" indent="0" algn="l">
              <a:buNone/>
              <a:defRPr sz="2400" b="1"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hangingPunct="1">
              <a:defRPr sz="1800">
                <a:solidFill>
                  <a:srgbClr val="00B0F0"/>
                </a:solidFill>
                <a:latin typeface="Arial" charset="0"/>
                <a:cs typeface="Arial" charset="0"/>
              </a:defRPr>
            </a:lvl1pPr>
          </a:lstStyle>
          <a:p>
            <a:pPr>
              <a:defRPr/>
            </a:pPr>
            <a:fld id="{18240D5E-589B-4B47-B889-FF7B8EFCBCE4}" type="datetimeFigureOut">
              <a:rPr lang="nl-NL"/>
              <a:pPr>
                <a:defRPr/>
              </a:pPr>
              <a:t>27-11-2025</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hangingPunct="1">
              <a:defRPr sz="1800">
                <a:solidFill>
                  <a:srgbClr val="00B0F0"/>
                </a:solidFill>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B0F0"/>
                </a:solidFill>
                <a:latin typeface="Arial" panose="020B0604020202020204" pitchFamily="34" charset="0"/>
              </a:defRPr>
            </a:lvl1pPr>
          </a:lstStyle>
          <a:p>
            <a:pPr>
              <a:defRPr/>
            </a:pPr>
            <a:fld id="{79B54719-BDDC-45AD-A5CF-EB3ECDD8ACBB}" type="slidenum">
              <a:rPr lang="nl-NL" altLang="nl-NL"/>
              <a:pPr>
                <a:defRPr/>
              </a:pPr>
              <a:t>‹#›</a:t>
            </a:fld>
            <a:endParaRPr lang="nl-NL" altLang="nl-NL"/>
          </a:p>
        </p:txBody>
      </p:sp>
    </p:spTree>
    <p:extLst>
      <p:ext uri="{BB962C8B-B14F-4D97-AF65-F5344CB8AC3E}">
        <p14:creationId xmlns:p14="http://schemas.microsoft.com/office/powerpoint/2010/main" val="199447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sp>
        <p:nvSpPr>
          <p:cNvPr id="7" name="Titel 1"/>
          <p:cNvSpPr>
            <a:spLocks noGrp="1"/>
          </p:cNvSpPr>
          <p:nvPr>
            <p:ph type="ctrTitle"/>
          </p:nvPr>
        </p:nvSpPr>
        <p:spPr>
          <a:xfrm>
            <a:off x="623392" y="836713"/>
            <a:ext cx="10081120" cy="792088"/>
          </a:xfrm>
          <a:prstGeom prst="rect">
            <a:avLst/>
          </a:prstGeom>
        </p:spPr>
        <p:txBody>
          <a:bodyPr anchor="t"/>
          <a:lstStyle>
            <a:lvl1pPr algn="l">
              <a:defRPr sz="3200" b="1"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nl-NL"/>
              <a:t>Klik om de stijl te bewerken</a:t>
            </a:r>
          </a:p>
        </p:txBody>
      </p:sp>
      <p:sp>
        <p:nvSpPr>
          <p:cNvPr id="8" name="Ondertitel 2"/>
          <p:cNvSpPr>
            <a:spLocks noGrp="1"/>
          </p:cNvSpPr>
          <p:nvPr>
            <p:ph type="subTitle" idx="1"/>
          </p:nvPr>
        </p:nvSpPr>
        <p:spPr>
          <a:xfrm>
            <a:off x="623392" y="1772817"/>
            <a:ext cx="10081120" cy="3816423"/>
          </a:xfrm>
          <a:prstGeom prst="rect">
            <a:avLst/>
          </a:prstGeom>
        </p:spPr>
        <p:txBody>
          <a:bodyPr/>
          <a:lstStyle>
            <a:lvl1pPr marL="0" indent="0" algn="l">
              <a:buNone/>
              <a:defRPr sz="2400" b="1"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hangingPunct="1">
              <a:defRPr sz="1800">
                <a:solidFill>
                  <a:srgbClr val="00B0F0"/>
                </a:solidFill>
                <a:latin typeface="Arial" charset="0"/>
                <a:cs typeface="Arial" charset="0"/>
              </a:defRPr>
            </a:lvl1pPr>
          </a:lstStyle>
          <a:p>
            <a:pPr>
              <a:defRPr/>
            </a:pPr>
            <a:fld id="{18240D5E-589B-4B47-B889-FF7B8EFCBCE4}" type="datetimeFigureOut">
              <a:rPr lang="nl-NL"/>
              <a:pPr>
                <a:defRPr/>
              </a:pPr>
              <a:t>27-11-2025</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hangingPunct="1">
              <a:defRPr sz="1800">
                <a:solidFill>
                  <a:srgbClr val="00B0F0"/>
                </a:solidFill>
                <a:latin typeface="Arial" charset="0"/>
                <a:cs typeface="Arial" charset="0"/>
              </a:defRPr>
            </a:lvl1pPr>
          </a:lstStyle>
          <a:p>
            <a:pPr>
              <a:defRPr/>
            </a:pPr>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B0F0"/>
                </a:solidFill>
                <a:latin typeface="Arial" panose="020B0604020202020204" pitchFamily="34" charset="0"/>
              </a:defRPr>
            </a:lvl1pPr>
          </a:lstStyle>
          <a:p>
            <a:pPr>
              <a:defRPr/>
            </a:pPr>
            <a:fld id="{79B54719-BDDC-45AD-A5CF-EB3ECDD8ACBB}" type="slidenum">
              <a:rPr lang="nl-NL" altLang="nl-NL"/>
              <a:pPr>
                <a:defRPr/>
              </a:pPr>
              <a:t>‹#›</a:t>
            </a:fld>
            <a:endParaRPr lang="nl-NL" altLang="nl-NL"/>
          </a:p>
        </p:txBody>
      </p:sp>
    </p:spTree>
    <p:extLst>
      <p:ext uri="{BB962C8B-B14F-4D97-AF65-F5344CB8AC3E}">
        <p14:creationId xmlns:p14="http://schemas.microsoft.com/office/powerpoint/2010/main" val="1282282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33258"/>
            <a:ext cx="10515600" cy="560158"/>
          </a:xfrm>
          <a:prstGeom prst="rect">
            <a:avLst/>
          </a:prstGeom>
        </p:spPr>
        <p:txBody>
          <a:bodyPr vert="horz" lIns="91440" tIns="45720" rIns="91440" bIns="45720" rtlCol="0" anchor="ctr">
            <a:noAutofit/>
          </a:bodyPr>
          <a:lstStyle/>
          <a:p>
            <a:r>
              <a:rPr lang="nl-NL"/>
              <a:t>Klik om stijl te bewerken</a:t>
            </a:r>
            <a:endParaRPr lang="en-US"/>
          </a:p>
        </p:txBody>
      </p:sp>
      <p:sp>
        <p:nvSpPr>
          <p:cNvPr id="3" name="Text Placeholder 2"/>
          <p:cNvSpPr>
            <a:spLocks noGrp="1"/>
          </p:cNvSpPr>
          <p:nvPr>
            <p:ph type="body" idx="1"/>
          </p:nvPr>
        </p:nvSpPr>
        <p:spPr>
          <a:xfrm>
            <a:off x="838200" y="1970116"/>
            <a:ext cx="10515600" cy="188698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9" name="Afbeelding 8" descr="Afbeelding met kunst, worm&#10;&#10;Beschrijving automatisch gegenereerd met gemiddelde betrouwbaarheid">
            <a:extLst>
              <a:ext uri="{FF2B5EF4-FFF2-40B4-BE49-F238E27FC236}">
                <a16:creationId xmlns:a16="http://schemas.microsoft.com/office/drawing/2014/main" id="{27559783-06AC-80C5-BF56-C4E2A983B3B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9840" y="244945"/>
            <a:ext cx="2051777" cy="750651"/>
          </a:xfrm>
          <a:prstGeom prst="rect">
            <a:avLst/>
          </a:prstGeom>
        </p:spPr>
      </p:pic>
      <p:pic>
        <p:nvPicPr>
          <p:cNvPr id="13" name="Afbeelding 12" descr="Afbeelding met tekst, Lettertype, Graphics, wit&#10;&#10;Automatisch gegenereerde beschrijving">
            <a:extLst>
              <a:ext uri="{FF2B5EF4-FFF2-40B4-BE49-F238E27FC236}">
                <a16:creationId xmlns:a16="http://schemas.microsoft.com/office/drawing/2014/main" id="{36566763-A1B8-449E-8C53-677AA537244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90297" y="244945"/>
            <a:ext cx="1741864" cy="293873"/>
          </a:xfrm>
          <a:prstGeom prst="rect">
            <a:avLst/>
          </a:prstGeom>
        </p:spPr>
      </p:pic>
      <p:pic>
        <p:nvPicPr>
          <p:cNvPr id="5" name="Afbeelding 4" descr="Afbeelding met gebouw, buitenshuis, auto, tekst&#10;&#10;Automatisch gegenereerde beschrijving">
            <a:extLst>
              <a:ext uri="{FF2B5EF4-FFF2-40B4-BE49-F238E27FC236}">
                <a16:creationId xmlns:a16="http://schemas.microsoft.com/office/drawing/2014/main" id="{6D7BA1AA-3F1C-0915-29EE-FC739447AD0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4185138"/>
            <a:ext cx="12192000" cy="2672862"/>
          </a:xfrm>
          <a:prstGeom prst="rect">
            <a:avLst/>
          </a:prstGeom>
        </p:spPr>
      </p:pic>
    </p:spTree>
    <p:extLst>
      <p:ext uri="{BB962C8B-B14F-4D97-AF65-F5344CB8AC3E}">
        <p14:creationId xmlns:p14="http://schemas.microsoft.com/office/powerpoint/2010/main" val="1286815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3200" kern="1200">
          <a:solidFill>
            <a:srgbClr val="00B0F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2">
            <a:extLst>
              <a:ext uri="{FF2B5EF4-FFF2-40B4-BE49-F238E27FC236}">
                <a16:creationId xmlns:a16="http://schemas.microsoft.com/office/drawing/2014/main" id="{EBFFFC83-9E45-0E91-13C1-E6E3CFC26D8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bwMode="auto">
          <a:xfrm>
            <a:off x="4626" y="0"/>
            <a:ext cx="121827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838200" y="1233258"/>
            <a:ext cx="10515600" cy="560158"/>
          </a:xfrm>
          <a:prstGeom prst="rect">
            <a:avLst/>
          </a:prstGeom>
        </p:spPr>
        <p:txBody>
          <a:bodyPr vert="horz" lIns="91440" tIns="45720" rIns="91440" bIns="45720" rtlCol="0" anchor="ctr">
            <a:noAutofit/>
          </a:bodyPr>
          <a:lstStyle/>
          <a:p>
            <a:r>
              <a:rPr lang="nl-NL"/>
              <a:t>Klik om stijl te bewerken</a:t>
            </a:r>
            <a:endParaRPr lang="en-US"/>
          </a:p>
        </p:txBody>
      </p:sp>
      <p:sp>
        <p:nvSpPr>
          <p:cNvPr id="3" name="Text Placeholder 2"/>
          <p:cNvSpPr>
            <a:spLocks noGrp="1"/>
          </p:cNvSpPr>
          <p:nvPr>
            <p:ph type="body" idx="1"/>
          </p:nvPr>
        </p:nvSpPr>
        <p:spPr>
          <a:xfrm>
            <a:off x="838200" y="1970116"/>
            <a:ext cx="10515600" cy="1886989"/>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05579955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1" r:id="rId6"/>
    <p:sldLayoutId id="2147483672" r:id="rId7"/>
  </p:sldLayoutIdLst>
  <p:txStyles>
    <p:titleStyle>
      <a:lvl1pPr algn="l" defTabSz="914400" rtl="0" eaLnBrk="1" latinLnBrk="0" hangingPunct="1">
        <a:lnSpc>
          <a:spcPct val="90000"/>
        </a:lnSpc>
        <a:spcBef>
          <a:spcPct val="0"/>
        </a:spcBef>
        <a:buNone/>
        <a:defRPr sz="3200" kern="1200">
          <a:solidFill>
            <a:srgbClr val="00B0F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qlnch9wjf6M?feature=oembed"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evarekamp@dewaagnederland.nl" TargetMode="External"/><Relationship Id="rId2" Type="http://schemas.openxmlformats.org/officeDocument/2006/relationships/hyperlink" Target="mailto:pdejongste@dewaagnederland.nl" TargetMode="Externa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hyperlink" Target="https://www.iedereen-behalve.nl/" TargetMode="External"/><Relationship Id="rId2" Type="http://schemas.openxmlformats.org/officeDocument/2006/relationships/hyperlink" Target="https://www.youtube.com/watch?v=L3UcxiE6htM" TargetMode="External"/><Relationship Id="rId1" Type="http://schemas.openxmlformats.org/officeDocument/2006/relationships/slideLayout" Target="../slideLayouts/slideLayout5.xml"/><Relationship Id="rId4" Type="http://schemas.openxmlformats.org/officeDocument/2006/relationships/hyperlink" Target="https://www.politieenwetenschap.nl/publicatie/politiekunde/2025/geklapt-gefilmd-en-gedeeld-406"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E1667-ACDE-02F9-7D55-7AD31A7F6B7A}"/>
              </a:ext>
            </a:extLst>
          </p:cNvPr>
          <p:cNvSpPr>
            <a:spLocks noGrp="1"/>
          </p:cNvSpPr>
          <p:nvPr>
            <p:ph type="title"/>
          </p:nvPr>
        </p:nvSpPr>
        <p:spPr/>
        <p:txBody>
          <a:bodyPr/>
          <a:lstStyle/>
          <a:p>
            <a:r>
              <a:rPr lang="nl-NL" dirty="0">
                <a:latin typeface="Verdana"/>
                <a:ea typeface="Verdana"/>
              </a:rPr>
              <a:t>Forensisch gedrag, hoe </a:t>
            </a:r>
            <a:r>
              <a:rPr lang="nl-NL">
                <a:latin typeface="Verdana"/>
                <a:ea typeface="Verdana"/>
              </a:rPr>
              <a:t>te handelen?</a:t>
            </a:r>
            <a:r>
              <a:rPr lang="nl-NL" dirty="0">
                <a:latin typeface="Verdana"/>
                <a:ea typeface="Verdana"/>
              </a:rPr>
              <a:t> </a:t>
            </a:r>
            <a:endParaRPr lang="en-US"/>
          </a:p>
        </p:txBody>
      </p:sp>
      <p:sp>
        <p:nvSpPr>
          <p:cNvPr id="3" name="Tijdelijke aanduiding voor inhoud 2">
            <a:extLst>
              <a:ext uri="{FF2B5EF4-FFF2-40B4-BE49-F238E27FC236}">
                <a16:creationId xmlns:a16="http://schemas.microsoft.com/office/drawing/2014/main" id="{B62B2770-BB21-B50F-2CB2-4EFA0CF92633}"/>
              </a:ext>
            </a:extLst>
          </p:cNvPr>
          <p:cNvSpPr>
            <a:spLocks noGrp="1"/>
          </p:cNvSpPr>
          <p:nvPr>
            <p:ph idx="1"/>
          </p:nvPr>
        </p:nvSpPr>
        <p:spPr/>
        <p:txBody>
          <a:bodyPr vert="horz" lIns="91440" tIns="45720" rIns="91440" bIns="45720" rtlCol="0" anchor="t">
            <a:noAutofit/>
          </a:bodyPr>
          <a:lstStyle/>
          <a:p>
            <a:endParaRPr lang="nl-NL"/>
          </a:p>
          <a:p>
            <a:pPr marL="0" indent="0">
              <a:buNone/>
            </a:pPr>
            <a:r>
              <a:rPr lang="nl-NL">
                <a:latin typeface="Verdana"/>
                <a:ea typeface="Verdana"/>
              </a:rPr>
              <a:t>Forensisch specialistisch team (FST)</a:t>
            </a:r>
          </a:p>
          <a:p>
            <a:pPr marL="0" indent="0">
              <a:buNone/>
            </a:pPr>
            <a:r>
              <a:rPr lang="nl-NL" sz="1800">
                <a:latin typeface="Verdana"/>
                <a:ea typeface="Verdana"/>
              </a:rPr>
              <a:t>Peter de Jongste &amp; Ellen </a:t>
            </a:r>
            <a:r>
              <a:rPr lang="nl-NL" sz="1800" err="1">
                <a:latin typeface="Verdana"/>
                <a:ea typeface="Verdana"/>
              </a:rPr>
              <a:t>Varekamp</a:t>
            </a:r>
            <a:endParaRPr lang="nl-NL" sz="1800">
              <a:latin typeface="Verdana"/>
              <a:ea typeface="Verdana"/>
            </a:endParaRPr>
          </a:p>
          <a:p>
            <a:pPr marL="0" indent="0">
              <a:buNone/>
            </a:pPr>
            <a:r>
              <a:rPr lang="nl-NL" sz="1800">
                <a:latin typeface="Verdana"/>
                <a:ea typeface="Verdana"/>
              </a:rPr>
              <a:t>de Waag Den Haag / Leiden</a:t>
            </a:r>
          </a:p>
          <a:p>
            <a:endParaRPr lang="nl-NL"/>
          </a:p>
        </p:txBody>
      </p:sp>
      <p:pic>
        <p:nvPicPr>
          <p:cNvPr id="5" name="Afbeelding 4" descr="Afbeelding met clipart, emoticon, Tekenfilm, smiley&#10;&#10;Door AI gegenereerde inhoud is mogelijk onjuist.">
            <a:extLst>
              <a:ext uri="{FF2B5EF4-FFF2-40B4-BE49-F238E27FC236}">
                <a16:creationId xmlns:a16="http://schemas.microsoft.com/office/drawing/2014/main" id="{1C9C58E6-55C3-51AF-1795-264A6CE9C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349" y="1793417"/>
            <a:ext cx="3602743" cy="3602743"/>
          </a:xfrm>
          <a:prstGeom prst="rect">
            <a:avLst/>
          </a:prstGeom>
        </p:spPr>
      </p:pic>
    </p:spTree>
    <p:extLst>
      <p:ext uri="{BB962C8B-B14F-4D97-AF65-F5344CB8AC3E}">
        <p14:creationId xmlns:p14="http://schemas.microsoft.com/office/powerpoint/2010/main" val="10317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10 - Buut Vrij (soundtrack van Iedereen Behalve)">
            <a:hlinkClick r:id="" action="ppaction://noaction"/>
            <a:extLst>
              <a:ext uri="{FF2B5EF4-FFF2-40B4-BE49-F238E27FC236}">
                <a16:creationId xmlns:a16="http://schemas.microsoft.com/office/drawing/2014/main" id="{2B73977A-BB56-97EE-5793-1C1475510FFE}"/>
              </a:ext>
            </a:extLst>
          </p:cNvPr>
          <p:cNvPicPr>
            <a:picLocks noGrp="1" noRot="1" noChangeAspect="1"/>
          </p:cNvPicPr>
          <p:nvPr>
            <p:ph idx="1"/>
            <a:videoFile r:link="rId1"/>
          </p:nvPr>
        </p:nvPicPr>
        <p:blipFill>
          <a:blip r:embed="rId4"/>
          <a:stretch>
            <a:fillRect/>
          </a:stretch>
        </p:blipFill>
        <p:spPr>
          <a:xfrm>
            <a:off x="2132332" y="1882462"/>
            <a:ext cx="7931754" cy="4492107"/>
          </a:xfrm>
          <a:prstGeom prst="rect">
            <a:avLst/>
          </a:prstGeom>
        </p:spPr>
      </p:pic>
      <p:sp>
        <p:nvSpPr>
          <p:cNvPr id="5" name="Tekstvak 6">
            <a:extLst>
              <a:ext uri="{FF2B5EF4-FFF2-40B4-BE49-F238E27FC236}">
                <a16:creationId xmlns:a16="http://schemas.microsoft.com/office/drawing/2014/main" id="{DA962F8A-679E-4C9C-2C70-2DFD35FAD15C}"/>
              </a:ext>
            </a:extLst>
          </p:cNvPr>
          <p:cNvSpPr txBox="1"/>
          <p:nvPr/>
        </p:nvSpPr>
        <p:spPr>
          <a:xfrm>
            <a:off x="2076834" y="886093"/>
            <a:ext cx="8043375" cy="830997"/>
          </a:xfrm>
          <a:prstGeom prst="rect">
            <a:avLst/>
          </a:prstGeom>
          <a:noFill/>
        </p:spPr>
        <p:txBody>
          <a:bodyPr wrap="square" lIns="91440" tIns="45720" rIns="91440" bIns="45720" anchor="t">
            <a:spAutoFit/>
          </a:bodyPr>
          <a:lstStyle/>
          <a:p>
            <a:pPr algn="ctr"/>
            <a:r>
              <a:rPr lang="nl-NL" sz="2400" b="1">
                <a:solidFill>
                  <a:srgbClr val="00B0F0"/>
                </a:solidFill>
                <a:latin typeface="Verdana"/>
                <a:ea typeface="Verdana"/>
              </a:rPr>
              <a:t>'Iedereen behalve' – een les voor in het onderwijs, onderdeel van week tegen pesten</a:t>
            </a:r>
            <a:endParaRPr lang="en-US"/>
          </a:p>
        </p:txBody>
      </p:sp>
    </p:spTree>
    <p:extLst>
      <p:ext uri="{BB962C8B-B14F-4D97-AF65-F5344CB8AC3E}">
        <p14:creationId xmlns:p14="http://schemas.microsoft.com/office/powerpoint/2010/main" val="2652998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3A879-6527-6A42-4D8E-CB53D2657668}"/>
              </a:ext>
            </a:extLst>
          </p:cNvPr>
          <p:cNvSpPr>
            <a:spLocks noGrp="1"/>
          </p:cNvSpPr>
          <p:nvPr>
            <p:ph type="title"/>
          </p:nvPr>
        </p:nvSpPr>
        <p:spPr>
          <a:xfrm>
            <a:off x="659567" y="670884"/>
            <a:ext cx="11211504" cy="968957"/>
          </a:xfrm>
        </p:spPr>
        <p:txBody>
          <a:bodyPr anchor="ctr">
            <a:noAutofit/>
          </a:bodyPr>
          <a:lstStyle/>
          <a:p>
            <a:pPr algn="ctr"/>
            <a:r>
              <a:rPr lang="nl-NL">
                <a:latin typeface="Verdana"/>
                <a:ea typeface="Verdana"/>
              </a:rPr>
              <a:t>Geweldloos Verzet / Verbindend Gezag</a:t>
            </a:r>
            <a:endParaRPr lang="en-US"/>
          </a:p>
        </p:txBody>
      </p:sp>
      <p:sp>
        <p:nvSpPr>
          <p:cNvPr id="3" name="Tijdelijke aanduiding voor inhoud 2">
            <a:extLst>
              <a:ext uri="{FF2B5EF4-FFF2-40B4-BE49-F238E27FC236}">
                <a16:creationId xmlns:a16="http://schemas.microsoft.com/office/drawing/2014/main" id="{0F8A151F-1763-5724-07A9-621E29DF9D15}"/>
              </a:ext>
            </a:extLst>
          </p:cNvPr>
          <p:cNvSpPr>
            <a:spLocks noGrp="1"/>
          </p:cNvSpPr>
          <p:nvPr>
            <p:ph sz="half" idx="1"/>
          </p:nvPr>
        </p:nvSpPr>
        <p:spPr>
          <a:xfrm>
            <a:off x="665669" y="1635582"/>
            <a:ext cx="10748058" cy="3578225"/>
          </a:xfrm>
        </p:spPr>
        <p:txBody>
          <a:bodyPr vert="horz" lIns="91440" tIns="45720" rIns="91440" bIns="45720" rtlCol="0" anchor="t">
            <a:normAutofit/>
          </a:bodyPr>
          <a:lstStyle/>
          <a:p>
            <a:pPr marL="0" indent="0" algn="ctr">
              <a:buNone/>
            </a:pPr>
            <a:r>
              <a:rPr lang="nl-NL">
                <a:solidFill>
                  <a:srgbClr val="000000"/>
                </a:solidFill>
                <a:latin typeface="Verdana"/>
                <a:ea typeface="Verdana"/>
              </a:rPr>
              <a:t>Een benadering om veiligheid te vergroten en machteloosheid te verminderen </a:t>
            </a:r>
            <a:endParaRPr lang="en-US"/>
          </a:p>
          <a:p>
            <a:endParaRPr lang="nl-NL"/>
          </a:p>
        </p:txBody>
      </p:sp>
      <p:pic>
        <p:nvPicPr>
          <p:cNvPr id="4" name="Picture 3">
            <a:extLst>
              <a:ext uri="{FF2B5EF4-FFF2-40B4-BE49-F238E27FC236}">
                <a16:creationId xmlns:a16="http://schemas.microsoft.com/office/drawing/2014/main" id="{5F7DDA40-BE72-E57F-BE1A-1FF47B22C94E}"/>
              </a:ext>
            </a:extLst>
          </p:cNvPr>
          <p:cNvPicPr>
            <a:picLocks noChangeAspect="1"/>
          </p:cNvPicPr>
          <p:nvPr/>
        </p:nvPicPr>
        <p:blipFill>
          <a:blip r:embed="rId3"/>
          <a:stretch>
            <a:fillRect/>
          </a:stretch>
        </p:blipFill>
        <p:spPr>
          <a:xfrm>
            <a:off x="1601638" y="2315479"/>
            <a:ext cx="8984685" cy="4087262"/>
          </a:xfrm>
          <a:prstGeom prst="rect">
            <a:avLst/>
          </a:prstGeom>
        </p:spPr>
      </p:pic>
    </p:spTree>
    <p:extLst>
      <p:ext uri="{BB962C8B-B14F-4D97-AF65-F5344CB8AC3E}">
        <p14:creationId xmlns:p14="http://schemas.microsoft.com/office/powerpoint/2010/main" val="48876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bwMode="auto">
          <a:xfrm>
            <a:off x="1916424" y="947319"/>
            <a:ext cx="8352928" cy="55856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nl-NL" altLang="nl-NL" sz="2800">
                <a:latin typeface="Verdana"/>
                <a:ea typeface="Verdana"/>
                <a:cs typeface="Verdana" panose="020B0604030504040204" pitchFamily="34" charset="0"/>
              </a:rPr>
              <a:t>Van (on)macht naar kracht!</a:t>
            </a:r>
            <a:endParaRPr lang="nl-NL" altLang="nl-NL" sz="2800">
              <a:cs typeface="Verdana" panose="020B0604030504040204" pitchFamily="34" charset="0"/>
            </a:endParaRPr>
          </a:p>
        </p:txBody>
      </p:sp>
      <p:sp>
        <p:nvSpPr>
          <p:cNvPr id="2" name="Tekstvak 1">
            <a:extLst>
              <a:ext uri="{FF2B5EF4-FFF2-40B4-BE49-F238E27FC236}">
                <a16:creationId xmlns:a16="http://schemas.microsoft.com/office/drawing/2014/main" id="{61B4FE28-3A44-CD18-0A23-2C08F16D6BCC}"/>
              </a:ext>
            </a:extLst>
          </p:cNvPr>
          <p:cNvSpPr txBox="1"/>
          <p:nvPr/>
        </p:nvSpPr>
        <p:spPr>
          <a:xfrm>
            <a:off x="1154424" y="1715648"/>
            <a:ext cx="4439632" cy="6463308"/>
          </a:xfrm>
          <a:prstGeom prst="rect">
            <a:avLst/>
          </a:prstGeom>
          <a:noFill/>
        </p:spPr>
        <p:txBody>
          <a:bodyPr wrap="square" rtlCol="0">
            <a:spAutoFit/>
          </a:bodyPr>
          <a:lstStyle/>
          <a:p>
            <a:r>
              <a:rPr lang="nl-NL" b="1" u="sng">
                <a:solidFill>
                  <a:schemeClr val="tx2"/>
                </a:solidFill>
                <a:latin typeface="Verdana" panose="020B0604030504040204" pitchFamily="34" charset="0"/>
                <a:ea typeface="Verdana" panose="020B0604030504040204" pitchFamily="34" charset="0"/>
              </a:rPr>
              <a:t>Klassieke autoriteit (macht)</a:t>
            </a:r>
          </a:p>
          <a:p>
            <a:endParaRPr lang="nl-NL" b="1" u="sng">
              <a:solidFill>
                <a:schemeClr val="tx2"/>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Afstandelijk, intimiderend</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Controle en macht over de ander. Eisen van gehoorzaamheid. Plicht tot optreden en ingrijpen.</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Geheimhouding en privacy</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Gezag is </a:t>
            </a:r>
            <a:r>
              <a:rPr lang="nl-NL" err="1">
                <a:solidFill>
                  <a:schemeClr val="tx2"/>
                </a:solidFill>
                <a:latin typeface="Verdana" panose="020B0604030504040204" pitchFamily="34" charset="0"/>
                <a:ea typeface="Verdana" panose="020B0604030504040204" pitchFamily="34" charset="0"/>
              </a:rPr>
              <a:t>topdown</a:t>
            </a:r>
            <a:endParaRPr lang="nl-NL">
              <a:solidFill>
                <a:schemeClr val="tx2"/>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Direct reageren, lik op stuk en zero </a:t>
            </a:r>
            <a:r>
              <a:rPr lang="nl-NL" err="1">
                <a:solidFill>
                  <a:schemeClr val="tx2"/>
                </a:solidFill>
                <a:latin typeface="Verdana" panose="020B0604030504040204" pitchFamily="34" charset="0"/>
                <a:ea typeface="Verdana" panose="020B0604030504040204" pitchFamily="34" charset="0"/>
              </a:rPr>
              <a:t>tolerance</a:t>
            </a:r>
            <a:endParaRPr lang="nl-NL">
              <a:solidFill>
                <a:schemeClr val="tx2"/>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Vergelding en straffen</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Gedrag voorschrijven, afdwingen</a:t>
            </a:r>
          </a:p>
          <a:p>
            <a:pPr marL="285750" indent="-285750">
              <a:buFont typeface="Arial" panose="020B0604020202020204" pitchFamily="34" charset="0"/>
              <a:buChar char="•"/>
            </a:pPr>
            <a:r>
              <a:rPr lang="nl-NL" err="1">
                <a:solidFill>
                  <a:schemeClr val="tx2"/>
                </a:solidFill>
                <a:latin typeface="Verdana" panose="020B0604030504040204" pitchFamily="34" charset="0"/>
                <a:ea typeface="Verdana" panose="020B0604030504040204" pitchFamily="34" charset="0"/>
              </a:rPr>
              <a:t>Machtstrijd</a:t>
            </a:r>
            <a:r>
              <a:rPr lang="nl-NL">
                <a:solidFill>
                  <a:schemeClr val="tx2"/>
                </a:solidFill>
                <a:latin typeface="Verdana" panose="020B0604030504040204" pitchFamily="34" charset="0"/>
                <a:ea typeface="Verdana" panose="020B0604030504040204" pitchFamily="34" charset="0"/>
              </a:rPr>
              <a:t>, willen winnen</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Primair gericht op </a:t>
            </a:r>
            <a:r>
              <a:rPr lang="nl-NL" u="sng">
                <a:solidFill>
                  <a:schemeClr val="tx2"/>
                </a:solidFill>
                <a:latin typeface="Verdana" panose="020B0604030504040204" pitchFamily="34" charset="0"/>
                <a:ea typeface="Verdana" panose="020B0604030504040204" pitchFamily="34" charset="0"/>
              </a:rPr>
              <a:t>gedrag</a:t>
            </a: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
        <p:nvSpPr>
          <p:cNvPr id="3" name="Tekstvak 2">
            <a:extLst>
              <a:ext uri="{FF2B5EF4-FFF2-40B4-BE49-F238E27FC236}">
                <a16:creationId xmlns:a16="http://schemas.microsoft.com/office/drawing/2014/main" id="{F7164970-EEAE-B3C4-6D88-55559132767B}"/>
              </a:ext>
            </a:extLst>
          </p:cNvPr>
          <p:cNvSpPr txBox="1"/>
          <p:nvPr/>
        </p:nvSpPr>
        <p:spPr>
          <a:xfrm>
            <a:off x="6100527" y="1713556"/>
            <a:ext cx="4987121" cy="6186309"/>
          </a:xfrm>
          <a:prstGeom prst="rect">
            <a:avLst/>
          </a:prstGeom>
          <a:noFill/>
        </p:spPr>
        <p:txBody>
          <a:bodyPr wrap="square" rtlCol="0">
            <a:spAutoFit/>
          </a:bodyPr>
          <a:lstStyle/>
          <a:p>
            <a:r>
              <a:rPr lang="nl-NL" b="1" u="sng">
                <a:solidFill>
                  <a:schemeClr val="tx2"/>
                </a:solidFill>
                <a:latin typeface="Verdana" panose="020B0604030504040204" pitchFamily="34" charset="0"/>
                <a:ea typeface="Verdana" panose="020B0604030504040204" pitchFamily="34" charset="0"/>
              </a:rPr>
              <a:t>Verbindend Gezag (kracht)</a:t>
            </a:r>
          </a:p>
          <a:p>
            <a:endParaRPr lang="nl-NL" b="1" u="sng">
              <a:solidFill>
                <a:schemeClr val="tx2"/>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Aanwezigheid, present en betrokken</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Zelfbeheersing: de-escaleren, grenzen stellen zonder geweld, eigen aandeel in de interactie onderkennen</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Transparantie en sociale steun</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Gezag van netwerk</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Uitstellen van primaire reactie “Het ijzer smeden als het koud is”</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Verzoening / contact: ‘Een goede relatie is de weg’</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Om een oplossing vragen</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Vastberaden volhouden (verzet)</a:t>
            </a:r>
          </a:p>
          <a:p>
            <a:pPr marL="285750" indent="-285750">
              <a:buFont typeface="Arial" panose="020B0604020202020204" pitchFamily="34" charset="0"/>
              <a:buChar char="•"/>
            </a:pPr>
            <a:r>
              <a:rPr lang="nl-NL">
                <a:solidFill>
                  <a:schemeClr val="tx2"/>
                </a:solidFill>
                <a:latin typeface="Verdana" panose="020B0604030504040204" pitchFamily="34" charset="0"/>
                <a:ea typeface="Verdana" panose="020B0604030504040204" pitchFamily="34" charset="0"/>
              </a:rPr>
              <a:t>Primair gericht op </a:t>
            </a:r>
            <a:r>
              <a:rPr lang="nl-NL" u="sng">
                <a:solidFill>
                  <a:schemeClr val="tx2"/>
                </a:solidFill>
                <a:latin typeface="Verdana" panose="020B0604030504040204" pitchFamily="34" charset="0"/>
                <a:ea typeface="Verdana" panose="020B0604030504040204" pitchFamily="34" charset="0"/>
              </a:rPr>
              <a:t>relatie</a:t>
            </a:r>
            <a:r>
              <a:rPr lang="nl-NL">
                <a:solidFill>
                  <a:schemeClr val="tx2"/>
                </a:solidFill>
                <a:latin typeface="Verdana" panose="020B0604030504040204" pitchFamily="34" charset="0"/>
                <a:ea typeface="Verdana" panose="020B0604030504040204" pitchFamily="34" charset="0"/>
              </a:rPr>
              <a:t> </a:t>
            </a:r>
          </a:p>
          <a:p>
            <a:pPr marL="285750" indent="-285750">
              <a:buFont typeface="Arial" panose="020B0604020202020204" pitchFamily="34" charset="0"/>
              <a:buChar char="•"/>
            </a:pPr>
            <a:endParaRPr lang="nl-N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nl-N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Tree>
    <p:extLst>
      <p:ext uri="{BB962C8B-B14F-4D97-AF65-F5344CB8AC3E}">
        <p14:creationId xmlns:p14="http://schemas.microsoft.com/office/powerpoint/2010/main" val="236876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6CC38-1D08-E6E6-5B94-F5DBB6787EDA}"/>
              </a:ext>
            </a:extLst>
          </p:cNvPr>
          <p:cNvSpPr>
            <a:spLocks noGrp="1"/>
          </p:cNvSpPr>
          <p:nvPr>
            <p:ph type="title"/>
          </p:nvPr>
        </p:nvSpPr>
        <p:spPr>
          <a:xfrm>
            <a:off x="838200" y="964317"/>
            <a:ext cx="10515600" cy="560158"/>
          </a:xfrm>
        </p:spPr>
        <p:txBody>
          <a:bodyPr anchor="ctr">
            <a:normAutofit/>
          </a:bodyPr>
          <a:lstStyle/>
          <a:p>
            <a:pPr algn="ctr"/>
            <a:r>
              <a:rPr lang="en-US">
                <a:latin typeface="Verdana"/>
                <a:ea typeface="Verdana"/>
              </a:rPr>
              <a:t>De </a:t>
            </a:r>
            <a:r>
              <a:rPr lang="en-US" err="1">
                <a:latin typeface="Verdana"/>
                <a:ea typeface="Verdana"/>
              </a:rPr>
              <a:t>vijf</a:t>
            </a:r>
            <a:r>
              <a:rPr lang="en-US">
                <a:latin typeface="Verdana"/>
                <a:ea typeface="Verdana"/>
              </a:rPr>
              <a:t> </a:t>
            </a:r>
            <a:r>
              <a:rPr lang="en-US" err="1">
                <a:latin typeface="Verdana"/>
                <a:ea typeface="Verdana"/>
              </a:rPr>
              <a:t>pijlers</a:t>
            </a:r>
            <a:r>
              <a:rPr lang="en-US">
                <a:latin typeface="Verdana"/>
                <a:ea typeface="Verdana"/>
              </a:rPr>
              <a:t> van </a:t>
            </a:r>
            <a:r>
              <a:rPr lang="en-US" err="1">
                <a:latin typeface="Verdana"/>
                <a:ea typeface="Verdana"/>
              </a:rPr>
              <a:t>Geweldloos</a:t>
            </a:r>
            <a:r>
              <a:rPr lang="en-US">
                <a:latin typeface="Verdana"/>
                <a:ea typeface="Verdana"/>
              </a:rPr>
              <a:t> Verzet</a:t>
            </a:r>
          </a:p>
        </p:txBody>
      </p:sp>
      <p:pic>
        <p:nvPicPr>
          <p:cNvPr id="7" name="Picture 6">
            <a:extLst>
              <a:ext uri="{FF2B5EF4-FFF2-40B4-BE49-F238E27FC236}">
                <a16:creationId xmlns:a16="http://schemas.microsoft.com/office/drawing/2014/main" id="{4D9D5499-2FF8-9BDB-5BF2-55B95D314013}"/>
              </a:ext>
            </a:extLst>
          </p:cNvPr>
          <p:cNvPicPr>
            <a:picLocks noChangeAspect="1"/>
          </p:cNvPicPr>
          <p:nvPr/>
        </p:nvPicPr>
        <p:blipFill>
          <a:blip r:embed="rId3"/>
          <a:srcRect t="-62" r="1382" b="-1497"/>
          <a:stretch>
            <a:fillRect/>
          </a:stretch>
        </p:blipFill>
        <p:spPr>
          <a:xfrm>
            <a:off x="1698744" y="1716056"/>
            <a:ext cx="8794541" cy="5111970"/>
          </a:xfrm>
          <a:prstGeom prst="rect">
            <a:avLst/>
          </a:prstGeom>
          <a:noFill/>
        </p:spPr>
      </p:pic>
    </p:spTree>
    <p:extLst>
      <p:ext uri="{BB962C8B-B14F-4D97-AF65-F5344CB8AC3E}">
        <p14:creationId xmlns:p14="http://schemas.microsoft.com/office/powerpoint/2010/main" val="2729685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3"/>
          <p:cNvSpPr>
            <a:spLocks noGrp="1"/>
          </p:cNvSpPr>
          <p:nvPr>
            <p:ph type="title"/>
          </p:nvPr>
        </p:nvSpPr>
        <p:spPr bwMode="auto">
          <a:xfrm>
            <a:off x="3662082" y="1053964"/>
            <a:ext cx="4867836" cy="50412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0000"/>
          </a:bodyPr>
          <a:lstStyle/>
          <a:p>
            <a:r>
              <a:rPr lang="nl-NL" altLang="nl-NL">
                <a:latin typeface="Verdana"/>
                <a:ea typeface="Verdana"/>
              </a:rPr>
              <a:t>Pijler 'Aanwezigheid'</a:t>
            </a:r>
            <a:endParaRPr lang="nl-NL" altLang="nl-NL"/>
          </a:p>
        </p:txBody>
      </p:sp>
      <p:sp>
        <p:nvSpPr>
          <p:cNvPr id="2" name="Ondertitel 2">
            <a:extLst>
              <a:ext uri="{FF2B5EF4-FFF2-40B4-BE49-F238E27FC236}">
                <a16:creationId xmlns:a16="http://schemas.microsoft.com/office/drawing/2014/main" id="{5E92325F-8C8A-1E1F-709C-4D71D1D098A6}"/>
              </a:ext>
            </a:extLst>
          </p:cNvPr>
          <p:cNvSpPr txBox="1">
            <a:spLocks/>
          </p:cNvSpPr>
          <p:nvPr/>
        </p:nvSpPr>
        <p:spPr>
          <a:xfrm>
            <a:off x="838197" y="1908752"/>
            <a:ext cx="5181600" cy="357822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baseline="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228600" indent="-228600">
              <a:buFont typeface="Arial" panose="020B0604020202020204" pitchFamily="34" charset="0"/>
              <a:buChar char="•"/>
            </a:pPr>
            <a:r>
              <a:rPr lang="nl-NL" sz="1900" b="0">
                <a:solidFill>
                  <a:schemeClr val="tx1"/>
                </a:solidFill>
                <a:latin typeface="Verdana"/>
                <a:ea typeface="Verdana"/>
                <a:cs typeface="+mn-cs"/>
              </a:rPr>
              <a:t>De meeste succesvolle programma’s tegen geweld en vandalisme op scholen hebben twee kenmerken met elkaar gemeen: </a:t>
            </a:r>
            <a:endParaRPr lang="nl-NL" sz="1900">
              <a:solidFill>
                <a:schemeClr val="tx1"/>
              </a:solidFill>
              <a:latin typeface="Verdana"/>
              <a:ea typeface="Verdana"/>
              <a:cs typeface="+mn-cs"/>
            </a:endParaRPr>
          </a:p>
          <a:p>
            <a:pPr marL="228600" indent="-228600">
              <a:buFont typeface="Arial" panose="020B0604020202020204" pitchFamily="34" charset="0"/>
              <a:buChar char="•"/>
            </a:pPr>
            <a:r>
              <a:rPr lang="nl-NL" sz="1900" b="0">
                <a:solidFill>
                  <a:schemeClr val="tx1"/>
                </a:solidFill>
                <a:latin typeface="Verdana"/>
                <a:ea typeface="Verdana"/>
                <a:cs typeface="+mn-cs"/>
              </a:rPr>
              <a:t>(1) er worden grenzen doorbroken en volwassenen laten hun aanwezigheid voelen op plekken waar veel geweld voorkomt en </a:t>
            </a:r>
            <a:endParaRPr lang="nl-NL" sz="1900">
              <a:solidFill>
                <a:schemeClr val="tx1"/>
              </a:solidFill>
              <a:latin typeface="Verdana"/>
              <a:ea typeface="Verdana"/>
              <a:cs typeface="+mn-cs"/>
            </a:endParaRPr>
          </a:p>
          <a:p>
            <a:pPr marL="228600" indent="-228600">
              <a:buFont typeface="Arial" panose="020B0604020202020204" pitchFamily="34" charset="0"/>
              <a:buChar char="•"/>
            </a:pPr>
            <a:r>
              <a:rPr lang="nl-NL" sz="1900" b="0">
                <a:solidFill>
                  <a:schemeClr val="tx1"/>
                </a:solidFill>
                <a:latin typeface="Verdana"/>
                <a:ea typeface="Verdana"/>
                <a:cs typeface="+mn-cs"/>
              </a:rPr>
              <a:t>(2) er worden samenwerkingsverbanden opgericht in de gemeenschap als geheel en met de jongeren in het bijzonder</a:t>
            </a:r>
            <a:endParaRPr lang="nl-NL" sz="1900">
              <a:solidFill>
                <a:schemeClr val="tx1"/>
              </a:solidFill>
              <a:latin typeface="Verdana"/>
              <a:ea typeface="Verdana"/>
              <a:cs typeface="+mn-cs"/>
            </a:endParaRPr>
          </a:p>
          <a:p>
            <a:pPr marL="228600" indent="-228600">
              <a:buFont typeface="Arial" panose="020B0604020202020204" pitchFamily="34" charset="0"/>
              <a:buChar char="•"/>
            </a:pPr>
            <a:endParaRPr lang="en-US" sz="1900">
              <a:solidFill>
                <a:schemeClr val="tx1"/>
              </a:solidFill>
              <a:cs typeface="+mn-cs"/>
            </a:endParaRPr>
          </a:p>
        </p:txBody>
      </p:sp>
      <p:pic>
        <p:nvPicPr>
          <p:cNvPr id="3" name="Picture 2">
            <a:extLst>
              <a:ext uri="{FF2B5EF4-FFF2-40B4-BE49-F238E27FC236}">
                <a16:creationId xmlns:a16="http://schemas.microsoft.com/office/drawing/2014/main" id="{B17894E6-4C99-EF74-4419-E419D0BCFDE2}"/>
              </a:ext>
            </a:extLst>
          </p:cNvPr>
          <p:cNvPicPr>
            <a:picLocks noChangeAspect="1"/>
          </p:cNvPicPr>
          <p:nvPr/>
        </p:nvPicPr>
        <p:blipFill>
          <a:blip r:embed="rId3"/>
          <a:stretch>
            <a:fillRect/>
          </a:stretch>
        </p:blipFill>
        <p:spPr>
          <a:xfrm>
            <a:off x="6497171" y="1905220"/>
            <a:ext cx="5181600" cy="322554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36F3D-10F2-073D-2FCD-78E8F4806400}"/>
              </a:ext>
            </a:extLst>
          </p:cNvPr>
          <p:cNvSpPr>
            <a:spLocks noGrp="1"/>
          </p:cNvSpPr>
          <p:nvPr>
            <p:ph type="title"/>
          </p:nvPr>
        </p:nvSpPr>
        <p:spPr>
          <a:xfrm>
            <a:off x="1902759" y="1210846"/>
            <a:ext cx="8397689" cy="504129"/>
          </a:xfrm>
        </p:spPr>
        <p:txBody>
          <a:bodyPr anchor="ctr">
            <a:normAutofit fontScale="90000"/>
          </a:bodyPr>
          <a:lstStyle/>
          <a:p>
            <a:pPr algn="ctr"/>
            <a:r>
              <a:rPr lang="nl-NL" b="0">
                <a:latin typeface="Verdana"/>
                <a:ea typeface="Verdana"/>
              </a:rPr>
              <a:t>Pijler </a:t>
            </a:r>
            <a:r>
              <a:rPr lang="nl-NL">
                <a:latin typeface="Verdana"/>
                <a:ea typeface="Verdana"/>
              </a:rPr>
              <a:t>'Support'</a:t>
            </a:r>
            <a:endParaRPr lang="en-US"/>
          </a:p>
        </p:txBody>
      </p:sp>
      <p:sp>
        <p:nvSpPr>
          <p:cNvPr id="3" name="Ondertitel 2">
            <a:extLst>
              <a:ext uri="{FF2B5EF4-FFF2-40B4-BE49-F238E27FC236}">
                <a16:creationId xmlns:a16="http://schemas.microsoft.com/office/drawing/2014/main" id="{7BCF141B-944E-34C9-35A2-20459BAE0568}"/>
              </a:ext>
            </a:extLst>
          </p:cNvPr>
          <p:cNvSpPr>
            <a:spLocks noGrp="1"/>
          </p:cNvSpPr>
          <p:nvPr>
            <p:ph sz="half" idx="1"/>
          </p:nvPr>
        </p:nvSpPr>
        <p:spPr>
          <a:xfrm>
            <a:off x="838197" y="2188899"/>
            <a:ext cx="6010834" cy="3937658"/>
          </a:xfrm>
        </p:spPr>
        <p:txBody>
          <a:bodyPr vert="horz" lIns="91440" tIns="45720" rIns="91440" bIns="45720" rtlCol="0" anchor="t">
            <a:normAutofit/>
          </a:bodyPr>
          <a:lstStyle/>
          <a:p>
            <a:pPr marL="342900" indent="-342900">
              <a:buFont typeface="Calibri" panose="020B0604020202020204" pitchFamily="34" charset="0"/>
              <a:buChar char="-"/>
            </a:pPr>
            <a:r>
              <a:rPr lang="nl-NL">
                <a:latin typeface="Verdana"/>
                <a:ea typeface="Verdana"/>
              </a:rPr>
              <a:t>Gezag komt uit de steun van netwerk</a:t>
            </a:r>
          </a:p>
          <a:p>
            <a:pPr marL="342900" indent="-342900">
              <a:buFont typeface="Calibri" panose="020B0604020202020204" pitchFamily="34" charset="0"/>
              <a:buChar char="-"/>
            </a:pPr>
            <a:r>
              <a:rPr lang="nl-NL">
                <a:latin typeface="Verdana"/>
                <a:ea typeface="Verdana"/>
              </a:rPr>
              <a:t>Verzet tegen probleemgedrag is dus ook de verantwoordelijkheid van de hele gemeenschap</a:t>
            </a:r>
          </a:p>
          <a:p>
            <a:pPr marL="342900" indent="-342900">
              <a:buFont typeface="Calibri" panose="020B0604020202020204" pitchFamily="34" charset="0"/>
              <a:buChar char="-"/>
            </a:pPr>
            <a:r>
              <a:rPr lang="nl-NL">
                <a:latin typeface="Verdana"/>
                <a:ea typeface="Verdana"/>
              </a:rPr>
              <a:t>Schaamte</a:t>
            </a:r>
            <a:r>
              <a:rPr lang="nl-NL" b="0">
                <a:latin typeface="Verdana"/>
                <a:ea typeface="Verdana"/>
              </a:rPr>
              <a:t> doorbreken</a:t>
            </a:r>
            <a:r>
              <a:rPr lang="nl-NL" dirty="0">
                <a:latin typeface="Verdana"/>
                <a:ea typeface="Verdana"/>
              </a:rPr>
              <a:t> </a:t>
            </a:r>
            <a:endParaRPr lang="nl-NL">
              <a:latin typeface="Verdana"/>
              <a:ea typeface="Verdana"/>
            </a:endParaRPr>
          </a:p>
          <a:p>
            <a:pPr marL="342900" indent="-342900">
              <a:buFont typeface="Calibri"/>
              <a:buChar char="-"/>
            </a:pPr>
            <a:r>
              <a:rPr lang="nl-NL" b="0">
                <a:latin typeface="Verdana"/>
                <a:ea typeface="Verdana"/>
              </a:rPr>
              <a:t>Ouderbetrokkenheid op school </a:t>
            </a:r>
          </a:p>
          <a:p>
            <a:pPr marL="342900" indent="-342900">
              <a:buFont typeface="Calibri"/>
              <a:buChar char="-"/>
            </a:pPr>
            <a:r>
              <a:rPr lang="nl-NL" b="0">
                <a:latin typeface="Verdana"/>
                <a:ea typeface="Verdana"/>
              </a:rPr>
              <a:t>Inzet van </a:t>
            </a:r>
            <a:r>
              <a:rPr lang="nl-NL" dirty="0">
                <a:latin typeface="Verdana"/>
                <a:ea typeface="Verdana"/>
              </a:rPr>
              <a:t>oud(ere)-leerlingen</a:t>
            </a:r>
            <a:endParaRPr lang="nl-NL">
              <a:latin typeface="Verdana"/>
              <a:ea typeface="Verdana"/>
            </a:endParaRPr>
          </a:p>
          <a:p>
            <a:pPr marL="342900" indent="-342900">
              <a:buFont typeface="Calibri"/>
              <a:buChar char="-"/>
            </a:pPr>
            <a:r>
              <a:rPr lang="nl-NL">
                <a:latin typeface="Verdana"/>
                <a:ea typeface="Verdana"/>
              </a:rPr>
              <a:t>Preventief inschakelen</a:t>
            </a:r>
            <a:r>
              <a:rPr lang="nl-NL" b="0">
                <a:latin typeface="Verdana"/>
                <a:ea typeface="Verdana"/>
              </a:rPr>
              <a:t> van politie</a:t>
            </a:r>
            <a:r>
              <a:rPr lang="nl-NL" b="0" dirty="0">
                <a:latin typeface="Verdana"/>
                <a:ea typeface="Verdana"/>
              </a:rPr>
              <a:t> </a:t>
            </a:r>
            <a:r>
              <a:rPr lang="nl-NL">
                <a:latin typeface="Verdana"/>
                <a:ea typeface="Verdana"/>
              </a:rPr>
              <a:t>en samenwerking met de wijkagenten</a:t>
            </a:r>
            <a:endParaRPr lang="nl-NL" b="0">
              <a:latin typeface="Verdana"/>
              <a:ea typeface="Verdana"/>
            </a:endParaRPr>
          </a:p>
          <a:p>
            <a:pPr marL="0" indent="0">
              <a:buNone/>
            </a:pPr>
            <a:endParaRPr lang="nl-NL" b="0"/>
          </a:p>
        </p:txBody>
      </p:sp>
      <p:pic>
        <p:nvPicPr>
          <p:cNvPr id="6" name="Picture 5" descr="It Takes a Village to Raise a Child: How to Rebuild the Village">
            <a:extLst>
              <a:ext uri="{FF2B5EF4-FFF2-40B4-BE49-F238E27FC236}">
                <a16:creationId xmlns:a16="http://schemas.microsoft.com/office/drawing/2014/main" id="{8F0080C1-C33B-2132-4178-857AA1BAB298}"/>
              </a:ext>
            </a:extLst>
          </p:cNvPr>
          <p:cNvPicPr>
            <a:picLocks noChangeAspect="1"/>
          </p:cNvPicPr>
          <p:nvPr/>
        </p:nvPicPr>
        <p:blipFill>
          <a:blip r:embed="rId3"/>
          <a:srcRect t="3448" r="-470" b="4389"/>
          <a:stretch>
            <a:fillRect/>
          </a:stretch>
        </p:blipFill>
        <p:spPr>
          <a:xfrm>
            <a:off x="8039415" y="1796116"/>
            <a:ext cx="3172882" cy="4362362"/>
          </a:xfrm>
          <a:prstGeom prst="rect">
            <a:avLst/>
          </a:prstGeom>
          <a:noFill/>
        </p:spPr>
      </p:pic>
    </p:spTree>
    <p:extLst>
      <p:ext uri="{BB962C8B-B14F-4D97-AF65-F5344CB8AC3E}">
        <p14:creationId xmlns:p14="http://schemas.microsoft.com/office/powerpoint/2010/main" val="588377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38DDF4-A393-29AC-63A4-E1A611301DD6}"/>
              </a:ext>
            </a:extLst>
          </p:cNvPr>
          <p:cNvSpPr>
            <a:spLocks noGrp="1"/>
          </p:cNvSpPr>
          <p:nvPr>
            <p:ph type="title"/>
          </p:nvPr>
        </p:nvSpPr>
        <p:spPr>
          <a:xfrm>
            <a:off x="3818965" y="912727"/>
            <a:ext cx="4565277" cy="560158"/>
          </a:xfrm>
        </p:spPr>
        <p:txBody>
          <a:bodyPr/>
          <a:lstStyle/>
          <a:p>
            <a:r>
              <a:rPr lang="nl-NL">
                <a:latin typeface="Verdana"/>
                <a:ea typeface="Verdana"/>
              </a:rPr>
              <a:t>Pijler 'De-escalatie'</a:t>
            </a:r>
          </a:p>
        </p:txBody>
      </p:sp>
      <p:sp>
        <p:nvSpPr>
          <p:cNvPr id="5" name="AutoShape 4">
            <a:extLst>
              <a:ext uri="{FF2B5EF4-FFF2-40B4-BE49-F238E27FC236}">
                <a16:creationId xmlns:a16="http://schemas.microsoft.com/office/drawing/2014/main" id="{45CEDB8A-8FD5-3DF0-DC58-41CAEF3C51FE}"/>
              </a:ext>
            </a:extLst>
          </p:cNvPr>
          <p:cNvSpPr>
            <a:spLocks noGrp="1" noChangeAspect="1" noChangeArrowheads="1"/>
          </p:cNvSpPr>
          <p:nvPr>
            <p:ph idx="1"/>
          </p:nvPr>
        </p:nvSpPr>
        <p:spPr bwMode="auto">
          <a:xfrm>
            <a:off x="608163" y="1460163"/>
            <a:ext cx="10871650" cy="475917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sz="2000">
              <a:solidFill>
                <a:schemeClr val="tx2"/>
              </a:solidFill>
            </a:endParaRPr>
          </a:p>
          <a:p>
            <a:r>
              <a:rPr lang="nl-NL" sz="2000">
                <a:solidFill>
                  <a:schemeClr val="tx2"/>
                </a:solidFill>
                <a:latin typeface="Verdana"/>
                <a:ea typeface="Verdana"/>
              </a:rPr>
              <a:t>Rustige houding en opgeven van de illusie van controle over de ander</a:t>
            </a:r>
            <a:endParaRPr lang="nl-NL">
              <a:solidFill>
                <a:schemeClr val="tx2"/>
              </a:solidFill>
            </a:endParaRPr>
          </a:p>
          <a:p>
            <a:endParaRPr lang="nl-NL" sz="2000">
              <a:solidFill>
                <a:schemeClr val="tx2"/>
              </a:solidFill>
              <a:latin typeface="Verdana"/>
              <a:ea typeface="Verdana"/>
            </a:endParaRPr>
          </a:p>
          <a:p>
            <a:r>
              <a:rPr lang="nl-NL" sz="2000">
                <a:solidFill>
                  <a:schemeClr val="tx2"/>
                </a:solidFill>
                <a:latin typeface="Verdana"/>
                <a:ea typeface="Verdana"/>
              </a:rPr>
              <a:t>IJzer smeden als het koud is: 'Wat je nu doet kan niet, ik stop nu het conflict en ik kom hier later op terug'</a:t>
            </a:r>
          </a:p>
          <a:p>
            <a:endParaRPr lang="nl-NL" sz="2000">
              <a:solidFill>
                <a:schemeClr val="tx2"/>
              </a:solidFill>
              <a:latin typeface="Verdana"/>
              <a:ea typeface="Verdana"/>
            </a:endParaRPr>
          </a:p>
          <a:p>
            <a:r>
              <a:rPr lang="nl-NL" sz="2000">
                <a:solidFill>
                  <a:schemeClr val="tx2"/>
                </a:solidFill>
                <a:latin typeface="Verdana"/>
                <a:ea typeface="Verdana"/>
              </a:rPr>
              <a:t>Op moment van incident: herstel de veiligheid, probeer probleemgedrag te stoppen en voorkom dat je meegaat in escalatie.</a:t>
            </a:r>
            <a:endParaRPr lang="nl-NL" sz="2000">
              <a:solidFill>
                <a:schemeClr val="tx2"/>
              </a:solidFill>
            </a:endParaRPr>
          </a:p>
          <a:p>
            <a:endParaRPr lang="nl-NL" sz="2000">
              <a:solidFill>
                <a:schemeClr val="tx2"/>
              </a:solidFill>
              <a:latin typeface="Verdana"/>
              <a:ea typeface="Verdana"/>
            </a:endParaRPr>
          </a:p>
          <a:p>
            <a:r>
              <a:rPr lang="nl-NL" sz="2000">
                <a:solidFill>
                  <a:schemeClr val="tx2"/>
                </a:solidFill>
                <a:latin typeface="Verdana"/>
                <a:ea typeface="Verdana"/>
              </a:rPr>
              <a:t>Kom er later op terug (neem regie) en herstel de gevolgen (herstelgebaar).</a:t>
            </a:r>
          </a:p>
          <a:p>
            <a:endParaRPr lang="nl-NL" sz="2000" i="1">
              <a:solidFill>
                <a:schemeClr val="tx2"/>
              </a:solidFill>
              <a:latin typeface="Verdana"/>
              <a:ea typeface="Verdana"/>
            </a:endParaRPr>
          </a:p>
          <a:p>
            <a:pPr marL="0" indent="0">
              <a:buNone/>
            </a:pPr>
            <a:r>
              <a:rPr lang="nl-NL" sz="2000" i="1">
                <a:solidFill>
                  <a:schemeClr val="tx2"/>
                </a:solidFill>
                <a:latin typeface="Verdana"/>
                <a:ea typeface="Verdana"/>
              </a:rPr>
              <a:t>  </a:t>
            </a:r>
            <a:endParaRPr lang="en-US" sz="2000" i="1">
              <a:solidFill>
                <a:schemeClr val="tx2"/>
              </a:solidFill>
              <a:latin typeface="Verdana"/>
              <a:ea typeface="Verdana"/>
            </a:endParaRPr>
          </a:p>
        </p:txBody>
      </p:sp>
    </p:spTree>
    <p:extLst>
      <p:ext uri="{BB962C8B-B14F-4D97-AF65-F5344CB8AC3E}">
        <p14:creationId xmlns:p14="http://schemas.microsoft.com/office/powerpoint/2010/main" val="1076041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8B2EC-0519-9E48-5A4E-8D4A4A3427CE}"/>
              </a:ext>
            </a:extLst>
          </p:cNvPr>
          <p:cNvSpPr>
            <a:spLocks noGrp="1"/>
          </p:cNvSpPr>
          <p:nvPr>
            <p:ph type="title"/>
          </p:nvPr>
        </p:nvSpPr>
        <p:spPr>
          <a:xfrm>
            <a:off x="3617259" y="1137691"/>
            <a:ext cx="4957483" cy="560158"/>
          </a:xfrm>
        </p:spPr>
        <p:txBody>
          <a:bodyPr anchor="ctr">
            <a:normAutofit fontScale="90000"/>
          </a:bodyPr>
          <a:lstStyle/>
          <a:p>
            <a:r>
              <a:rPr lang="nl-NL">
                <a:latin typeface="Verdana"/>
                <a:ea typeface="Verdana"/>
              </a:rPr>
              <a:t>Pijler 'Relaties herstellen'</a:t>
            </a:r>
            <a:br>
              <a:rPr lang="nl-NL">
                <a:latin typeface="Verdana"/>
                <a:ea typeface="Verdana"/>
              </a:rPr>
            </a:br>
            <a:endParaRPr lang="nl-NL">
              <a:latin typeface="Verdana"/>
              <a:ea typeface="Verdana"/>
            </a:endParaRPr>
          </a:p>
        </p:txBody>
      </p:sp>
      <p:sp>
        <p:nvSpPr>
          <p:cNvPr id="3" name="Ondertitel 2">
            <a:extLst>
              <a:ext uri="{FF2B5EF4-FFF2-40B4-BE49-F238E27FC236}">
                <a16:creationId xmlns:a16="http://schemas.microsoft.com/office/drawing/2014/main" id="{64F99AE0-8421-BFED-5A99-86A1FD94C005}"/>
              </a:ext>
            </a:extLst>
          </p:cNvPr>
          <p:cNvSpPr>
            <a:spLocks noGrp="1"/>
          </p:cNvSpPr>
          <p:nvPr>
            <p:ph sz="half" idx="1"/>
          </p:nvPr>
        </p:nvSpPr>
        <p:spPr>
          <a:xfrm>
            <a:off x="435631" y="1693091"/>
            <a:ext cx="5900467" cy="4857810"/>
          </a:xfrm>
        </p:spPr>
        <p:txBody>
          <a:bodyPr vert="horz" lIns="91440" tIns="45720" rIns="91440" bIns="45720" rtlCol="0" anchor="t">
            <a:normAutofit/>
          </a:bodyPr>
          <a:lstStyle/>
          <a:p>
            <a:endParaRPr lang="nl-NL"/>
          </a:p>
          <a:p>
            <a:r>
              <a:rPr lang="nl-NL">
                <a:latin typeface="Verdana"/>
                <a:ea typeface="Verdana"/>
              </a:rPr>
              <a:t>Connection </a:t>
            </a:r>
            <a:r>
              <a:rPr lang="nl-NL" err="1">
                <a:latin typeface="Verdana"/>
                <a:ea typeface="Verdana"/>
              </a:rPr>
              <a:t>before</a:t>
            </a:r>
            <a:r>
              <a:rPr lang="nl-NL">
                <a:latin typeface="Verdana"/>
                <a:ea typeface="Verdana"/>
              </a:rPr>
              <a:t> </a:t>
            </a:r>
            <a:r>
              <a:rPr lang="nl-NL" err="1">
                <a:latin typeface="Verdana"/>
                <a:ea typeface="Verdana"/>
              </a:rPr>
              <a:t>correction</a:t>
            </a:r>
            <a:endParaRPr lang="nl-NL">
              <a:latin typeface="Verdana"/>
              <a:ea typeface="Verdana"/>
            </a:endParaRPr>
          </a:p>
          <a:p>
            <a:r>
              <a:rPr lang="nl-NL">
                <a:latin typeface="Verdana"/>
                <a:ea typeface="Verdana"/>
              </a:rPr>
              <a:t>Bewust contact aangaan en niet verbreken, ook als het lastig wordt: ik laat jou niet los</a:t>
            </a:r>
            <a:endParaRPr lang="nl-NL"/>
          </a:p>
          <a:p>
            <a:r>
              <a:rPr lang="nl-NL">
                <a:latin typeface="Verdana"/>
                <a:ea typeface="Verdana"/>
              </a:rPr>
              <a:t>Relatiegebaren</a:t>
            </a:r>
          </a:p>
          <a:p>
            <a:r>
              <a:rPr lang="nl-NL">
                <a:latin typeface="Verdana"/>
                <a:ea typeface="Verdana"/>
              </a:rPr>
              <a:t>Ook tijdens schorsing: contact houden, een bemiddelaar aanstellen.</a:t>
            </a:r>
          </a:p>
          <a:p>
            <a:r>
              <a:rPr lang="nl-NL">
                <a:latin typeface="Verdana"/>
                <a:ea typeface="Verdana"/>
              </a:rPr>
              <a:t>Ruimte bieden voor </a:t>
            </a:r>
            <a:r>
              <a:rPr lang="nl-NL" dirty="0">
                <a:latin typeface="Verdana"/>
                <a:ea typeface="Verdana"/>
              </a:rPr>
              <a:t>positieve groepsvorming</a:t>
            </a:r>
            <a:endParaRPr lang="en-US">
              <a:latin typeface="Verdana"/>
              <a:ea typeface="Verdana"/>
            </a:endParaRPr>
          </a:p>
          <a:p>
            <a:r>
              <a:rPr lang="nl-NL">
                <a:latin typeface="Verdana"/>
                <a:ea typeface="Verdana"/>
              </a:rPr>
              <a:t>Jongeren een </a:t>
            </a:r>
            <a:r>
              <a:rPr lang="nl-NL" dirty="0">
                <a:latin typeface="Verdana"/>
                <a:ea typeface="Verdana"/>
              </a:rPr>
              <a:t>zinvolle rol </a:t>
            </a:r>
            <a:r>
              <a:rPr lang="nl-NL">
                <a:latin typeface="Verdana"/>
                <a:ea typeface="Verdana"/>
              </a:rPr>
              <a:t>geven (meehelpen, mentorrol, studio, etc.)</a:t>
            </a:r>
            <a:endParaRPr lang="en-US">
              <a:latin typeface="Verdana"/>
              <a:ea typeface="Verdana"/>
            </a:endParaRPr>
          </a:p>
          <a:p>
            <a:endParaRPr lang="nl-NL"/>
          </a:p>
          <a:p>
            <a:endParaRPr lang="nl-NL"/>
          </a:p>
          <a:p>
            <a:endParaRPr lang="nl-NL"/>
          </a:p>
        </p:txBody>
      </p:sp>
      <p:pic>
        <p:nvPicPr>
          <p:cNvPr id="4" name="Picture 12608">
            <a:extLst>
              <a:ext uri="{FF2B5EF4-FFF2-40B4-BE49-F238E27FC236}">
                <a16:creationId xmlns:a16="http://schemas.microsoft.com/office/drawing/2014/main" id="{C8F019DF-E3FD-0334-52EA-367E515A3B3D}"/>
              </a:ext>
            </a:extLst>
          </p:cNvPr>
          <p:cNvPicPr/>
          <p:nvPr/>
        </p:nvPicPr>
        <p:blipFill>
          <a:blip r:embed="rId3"/>
          <a:srcRect t="7925"/>
          <a:stretch>
            <a:fillRect/>
          </a:stretch>
        </p:blipFill>
        <p:spPr>
          <a:xfrm>
            <a:off x="6717694" y="2013680"/>
            <a:ext cx="5181600" cy="3578225"/>
          </a:xfrm>
          <a:prstGeom prst="rect">
            <a:avLst/>
          </a:prstGeom>
          <a:noFill/>
        </p:spPr>
      </p:pic>
    </p:spTree>
    <p:extLst>
      <p:ext uri="{BB962C8B-B14F-4D97-AF65-F5344CB8AC3E}">
        <p14:creationId xmlns:p14="http://schemas.microsoft.com/office/powerpoint/2010/main" val="68374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1AB9DD-0FCD-1FFA-E750-7A1BB6EBF597}"/>
              </a:ext>
            </a:extLst>
          </p:cNvPr>
          <p:cNvSpPr>
            <a:spLocks noGrp="1"/>
          </p:cNvSpPr>
          <p:nvPr>
            <p:ph type="title"/>
          </p:nvPr>
        </p:nvSpPr>
        <p:spPr>
          <a:xfrm>
            <a:off x="4491318" y="1143611"/>
            <a:ext cx="3209365" cy="571363"/>
          </a:xfrm>
        </p:spPr>
        <p:txBody>
          <a:bodyPr/>
          <a:lstStyle/>
          <a:p>
            <a:r>
              <a:rPr lang="nl-NL">
                <a:latin typeface="Verdana"/>
                <a:ea typeface="Verdana"/>
              </a:rPr>
              <a:t>Pijler 'Verzet'</a:t>
            </a:r>
          </a:p>
        </p:txBody>
      </p:sp>
      <p:sp>
        <p:nvSpPr>
          <p:cNvPr id="3" name="Tijdelijke aanduiding voor inhoud 2">
            <a:extLst>
              <a:ext uri="{FF2B5EF4-FFF2-40B4-BE49-F238E27FC236}">
                <a16:creationId xmlns:a16="http://schemas.microsoft.com/office/drawing/2014/main" id="{CB942674-EAB9-BFF4-BF47-964BB38D4D63}"/>
              </a:ext>
            </a:extLst>
          </p:cNvPr>
          <p:cNvSpPr>
            <a:spLocks noGrp="1"/>
          </p:cNvSpPr>
          <p:nvPr>
            <p:ph sz="half" idx="1"/>
          </p:nvPr>
        </p:nvSpPr>
        <p:spPr>
          <a:xfrm>
            <a:off x="838197" y="1817626"/>
            <a:ext cx="10509019" cy="4690419"/>
          </a:xfrm>
        </p:spPr>
        <p:txBody>
          <a:bodyPr vert="horz" lIns="91440" tIns="45720" rIns="91440" bIns="45720" rtlCol="0" anchor="t">
            <a:normAutofit/>
          </a:bodyPr>
          <a:lstStyle/>
          <a:p>
            <a:pPr>
              <a:buFont typeface="Calibri" panose="020B0604020202020204" pitchFamily="34" charset="0"/>
              <a:buChar char="-"/>
            </a:pPr>
            <a:r>
              <a:rPr lang="nl-NL">
                <a:latin typeface="Verdana"/>
                <a:ea typeface="Verdana"/>
              </a:rPr>
              <a:t>Verzet is bewust kiezen waar je op inzet met elkaar, maak een plan. </a:t>
            </a:r>
            <a:endParaRPr lang="en-US"/>
          </a:p>
          <a:p>
            <a:pPr>
              <a:buFont typeface="Calibri" panose="020B0604020202020204" pitchFamily="34" charset="0"/>
              <a:buChar char="-"/>
            </a:pPr>
            <a:endParaRPr lang="nl-NL">
              <a:latin typeface="Verdana"/>
              <a:ea typeface="Verdana"/>
            </a:endParaRPr>
          </a:p>
          <a:p>
            <a:pPr>
              <a:buFont typeface="Calibri" panose="020B0604020202020204" pitchFamily="34" charset="0"/>
              <a:buChar char="-"/>
            </a:pPr>
            <a:r>
              <a:rPr lang="nl-NL">
                <a:latin typeface="Verdana"/>
                <a:ea typeface="Verdana"/>
              </a:rPr>
              <a:t>Je hoeft niet te winnen, alleen vol te houden. </a:t>
            </a:r>
            <a:endParaRPr lang="nl-NL"/>
          </a:p>
          <a:p>
            <a:pPr>
              <a:buFont typeface="Calibri" panose="020B0604020202020204" pitchFamily="34" charset="0"/>
              <a:buChar char="-"/>
            </a:pPr>
            <a:endParaRPr lang="nl-NL">
              <a:latin typeface="Verdana"/>
              <a:ea typeface="Verdana"/>
            </a:endParaRPr>
          </a:p>
          <a:p>
            <a:pPr marL="0" indent="0">
              <a:buNone/>
            </a:pPr>
            <a:r>
              <a:rPr lang="nl-NL">
                <a:latin typeface="Verdana"/>
                <a:ea typeface="Verdana"/>
              </a:rPr>
              <a:t>Voorbeelden: </a:t>
            </a:r>
            <a:endParaRPr lang="nl-NL"/>
          </a:p>
          <a:p>
            <a:pPr>
              <a:buFont typeface="Calibri" panose="020B0604020202020204" pitchFamily="34" charset="0"/>
              <a:buChar char="-"/>
            </a:pPr>
            <a:r>
              <a:rPr lang="nl-NL" dirty="0">
                <a:latin typeface="Verdana"/>
                <a:ea typeface="Verdana"/>
              </a:rPr>
              <a:t>Herstelgebaar</a:t>
            </a:r>
            <a:endParaRPr lang="nl-NL" dirty="0"/>
          </a:p>
          <a:p>
            <a:pPr>
              <a:buFont typeface="Calibri" panose="020B0604020202020204" pitchFamily="34" charset="0"/>
              <a:buChar char="-"/>
            </a:pPr>
            <a:r>
              <a:rPr lang="nl-NL">
                <a:latin typeface="Verdana"/>
                <a:ea typeface="Verdana"/>
              </a:rPr>
              <a:t>Oplossingsverzoek: </a:t>
            </a:r>
            <a:r>
              <a:rPr lang="nl-NL" i="1">
                <a:latin typeface="Verdana"/>
                <a:ea typeface="Verdana"/>
              </a:rPr>
              <a:t>Daarnet heb je … (concrete beschrijving gedrag). Wij accepteren dat niet. We verwachten van jou een oplossing zodat dit niet meer voorvalt. </a:t>
            </a:r>
            <a:endParaRPr lang="nl-NL"/>
          </a:p>
          <a:p>
            <a:pPr>
              <a:buFont typeface="Calibri" panose="020B0604020202020204" pitchFamily="34" charset="0"/>
              <a:buChar char="-"/>
            </a:pPr>
            <a:r>
              <a:rPr lang="nl-NL" i="1" dirty="0">
                <a:latin typeface="Verdana"/>
                <a:ea typeface="Verdana"/>
              </a:rPr>
              <a:t>Netwerkbijeenkomst </a:t>
            </a:r>
          </a:p>
          <a:p>
            <a:pPr>
              <a:buFont typeface="Calibri" panose="020B0604020202020204" pitchFamily="34" charset="0"/>
              <a:buChar char="-"/>
            </a:pPr>
            <a:r>
              <a:rPr lang="nl-NL" i="1">
                <a:latin typeface="Verdana"/>
                <a:ea typeface="Verdana"/>
              </a:rPr>
              <a:t>Sit-in </a:t>
            </a:r>
            <a:endParaRPr lang="nl-NL" i="1" dirty="0"/>
          </a:p>
          <a:p>
            <a:pPr>
              <a:buFont typeface="Calibri" panose="020B0604020202020204" pitchFamily="34" charset="0"/>
              <a:buChar char="-"/>
            </a:pPr>
            <a:endParaRPr lang="nl-NL" i="1"/>
          </a:p>
          <a:p>
            <a:pPr>
              <a:buFont typeface="Calibri" panose="020B0604020202020204" pitchFamily="34" charset="0"/>
              <a:buChar char="-"/>
            </a:pPr>
            <a:endParaRPr lang="nl-NL"/>
          </a:p>
          <a:p>
            <a:pPr>
              <a:buFont typeface="Calibri" panose="020B0604020202020204" pitchFamily="34" charset="0"/>
              <a:buChar char="-"/>
            </a:pPr>
            <a:endParaRPr lang="nl-NL"/>
          </a:p>
          <a:p>
            <a:pPr>
              <a:buFont typeface="Calibri" panose="020B0604020202020204" pitchFamily="34" charset="0"/>
              <a:buChar char="-"/>
            </a:pPr>
            <a:endParaRPr lang="nl-NL"/>
          </a:p>
          <a:p>
            <a:pPr>
              <a:buFont typeface="Calibri" panose="020B0604020202020204" pitchFamily="34" charset="0"/>
              <a:buChar char="-"/>
            </a:pPr>
            <a:endParaRPr lang="nl-NL"/>
          </a:p>
          <a:p>
            <a:pPr>
              <a:buFont typeface="Calibri" panose="020B0604020202020204" pitchFamily="34" charset="0"/>
              <a:buChar char="-"/>
            </a:pPr>
            <a:endParaRPr lang="nl-NL"/>
          </a:p>
          <a:p>
            <a:pPr>
              <a:buFont typeface="Calibri" panose="020B0604020202020204" pitchFamily="34" charset="0"/>
              <a:buChar char="-"/>
            </a:pPr>
            <a:endParaRPr lang="nl-NL"/>
          </a:p>
          <a:p>
            <a:pPr>
              <a:buFont typeface="Calibri" panose="020B0604020202020204" pitchFamily="34" charset="0"/>
              <a:buChar char="-"/>
            </a:pPr>
            <a:endParaRPr lang="nl-NL"/>
          </a:p>
          <a:p>
            <a:pPr>
              <a:buFont typeface="Calibri" panose="020B0604020202020204" pitchFamily="34" charset="0"/>
              <a:buChar char="-"/>
            </a:pPr>
            <a:endParaRPr lang="nl-NL"/>
          </a:p>
          <a:p>
            <a:pPr>
              <a:buFont typeface="Calibri" panose="020B0604020202020204" pitchFamily="34" charset="0"/>
              <a:buChar char="-"/>
            </a:pPr>
            <a:endParaRPr lang="nl-NL"/>
          </a:p>
        </p:txBody>
      </p:sp>
    </p:spTree>
    <p:extLst>
      <p:ext uri="{BB962C8B-B14F-4D97-AF65-F5344CB8AC3E}">
        <p14:creationId xmlns:p14="http://schemas.microsoft.com/office/powerpoint/2010/main" val="75846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3CFDA-700A-A231-F009-AD890194C613}"/>
              </a:ext>
            </a:extLst>
          </p:cNvPr>
          <p:cNvSpPr>
            <a:spLocks noGrp="1"/>
          </p:cNvSpPr>
          <p:nvPr>
            <p:ph type="title"/>
          </p:nvPr>
        </p:nvSpPr>
        <p:spPr>
          <a:xfrm>
            <a:off x="838200" y="715673"/>
            <a:ext cx="10515600" cy="560158"/>
          </a:xfrm>
        </p:spPr>
        <p:txBody>
          <a:bodyPr/>
          <a:lstStyle/>
          <a:p>
            <a:r>
              <a:rPr lang="nl-NL"/>
              <a:t>Wanneer inschakelen van forensische zorg?</a:t>
            </a:r>
          </a:p>
        </p:txBody>
      </p:sp>
      <p:sp>
        <p:nvSpPr>
          <p:cNvPr id="3" name="Tijdelijke aanduiding voor inhoud 2">
            <a:extLst>
              <a:ext uri="{FF2B5EF4-FFF2-40B4-BE49-F238E27FC236}">
                <a16:creationId xmlns:a16="http://schemas.microsoft.com/office/drawing/2014/main" id="{0F71552B-DE13-82E5-E2F0-8B4DA65258B2}"/>
              </a:ext>
            </a:extLst>
          </p:cNvPr>
          <p:cNvSpPr>
            <a:spLocks noGrp="1"/>
          </p:cNvSpPr>
          <p:nvPr>
            <p:ph idx="1"/>
          </p:nvPr>
        </p:nvSpPr>
        <p:spPr>
          <a:xfrm>
            <a:off x="838200" y="1402653"/>
            <a:ext cx="10515600" cy="2036620"/>
          </a:xfrm>
        </p:spPr>
        <p:txBody>
          <a:bodyPr vert="horz" lIns="91440" tIns="45720" rIns="91440" bIns="45720" rtlCol="0" anchor="t">
            <a:noAutofit/>
          </a:bodyPr>
          <a:lstStyle/>
          <a:p>
            <a:r>
              <a:rPr lang="nl-NL" sz="2000" b="1">
                <a:latin typeface="Verdana"/>
                <a:ea typeface="Verdana"/>
              </a:rPr>
              <a:t>Kader</a:t>
            </a:r>
            <a:r>
              <a:rPr lang="nl-NL" sz="2000">
                <a:latin typeface="Verdana"/>
                <a:ea typeface="Verdana"/>
              </a:rPr>
              <a:t>: er is een strafrechtelijk kader / VT is betrokken / OTS vanwege grensoverschrijdend gedrag</a:t>
            </a:r>
          </a:p>
          <a:p>
            <a:pPr marL="0" indent="0">
              <a:buNone/>
            </a:pPr>
            <a:r>
              <a:rPr lang="nl-NL" sz="2000">
                <a:latin typeface="Verdana"/>
                <a:ea typeface="Verdana"/>
              </a:rPr>
              <a:t>óf</a:t>
            </a:r>
          </a:p>
          <a:p>
            <a:r>
              <a:rPr lang="nl-NL" sz="2000" b="1">
                <a:latin typeface="Verdana"/>
                <a:ea typeface="Verdana"/>
              </a:rPr>
              <a:t>Forensisch</a:t>
            </a:r>
            <a:r>
              <a:rPr lang="nl-NL" sz="2000">
                <a:latin typeface="Verdana"/>
                <a:ea typeface="Verdana"/>
              </a:rPr>
              <a:t>: aanraking met politie/justitie en/of sprake van herhaald </a:t>
            </a:r>
            <a:r>
              <a:rPr lang="nl-NL" sz="2000" err="1">
                <a:latin typeface="Verdana"/>
                <a:ea typeface="Verdana"/>
              </a:rPr>
              <a:t>delictgedrag</a:t>
            </a:r>
            <a:r>
              <a:rPr lang="nl-NL" sz="2000">
                <a:latin typeface="Verdana"/>
                <a:ea typeface="Verdana"/>
              </a:rPr>
              <a:t> of ernstig grensoverschrijdend gedrag</a:t>
            </a:r>
          </a:p>
          <a:p>
            <a:endParaRPr lang="nl-NL" sz="2000"/>
          </a:p>
          <a:p>
            <a:r>
              <a:rPr lang="nl-NL" sz="2000" b="1">
                <a:latin typeface="Verdana"/>
                <a:ea typeface="Verdana"/>
              </a:rPr>
              <a:t>Gevaar</a:t>
            </a:r>
            <a:r>
              <a:rPr lang="nl-NL" sz="2000">
                <a:latin typeface="Verdana"/>
                <a:ea typeface="Verdana"/>
              </a:rPr>
              <a:t>: zijn er veel risicofactoren? Is er eerder grensoverschrijdend gedrag? </a:t>
            </a:r>
          </a:p>
          <a:p>
            <a:r>
              <a:rPr lang="nl-NL" sz="2000" b="1">
                <a:latin typeface="Verdana"/>
                <a:ea typeface="Verdana"/>
              </a:rPr>
              <a:t>Multiproblemen</a:t>
            </a:r>
            <a:r>
              <a:rPr lang="nl-NL" sz="2000">
                <a:latin typeface="Verdana"/>
                <a:ea typeface="Verdana"/>
              </a:rPr>
              <a:t>: zijn er problemen op verschillende levensgebieden?</a:t>
            </a:r>
          </a:p>
          <a:p>
            <a:endParaRPr lang="nl-NL" sz="2000"/>
          </a:p>
          <a:p>
            <a:r>
              <a:rPr lang="nl-NL" sz="2000">
                <a:latin typeface="Verdana"/>
                <a:ea typeface="Verdana"/>
              </a:rPr>
              <a:t>Zie checklist forensische zorg</a:t>
            </a:r>
          </a:p>
          <a:p>
            <a:endParaRPr lang="nl-NL" sz="2000"/>
          </a:p>
        </p:txBody>
      </p:sp>
    </p:spTree>
    <p:extLst>
      <p:ext uri="{BB962C8B-B14F-4D97-AF65-F5344CB8AC3E}">
        <p14:creationId xmlns:p14="http://schemas.microsoft.com/office/powerpoint/2010/main" val="279681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C69E2-C573-2B58-FC24-D8B2F2D0182B}"/>
              </a:ext>
            </a:extLst>
          </p:cNvPr>
          <p:cNvSpPr>
            <a:spLocks noGrp="1"/>
          </p:cNvSpPr>
          <p:nvPr>
            <p:ph type="title"/>
          </p:nvPr>
        </p:nvSpPr>
        <p:spPr>
          <a:xfrm>
            <a:off x="702129" y="806116"/>
            <a:ext cx="10444291" cy="560158"/>
          </a:xfrm>
        </p:spPr>
        <p:txBody>
          <a:bodyPr/>
          <a:lstStyle/>
          <a:p>
            <a:r>
              <a:rPr lang="nl-NL" sz="3000">
                <a:latin typeface="Verdana"/>
                <a:ea typeface="Verdana"/>
              </a:rPr>
              <a:t>Forensisch Specialistisch Team</a:t>
            </a:r>
            <a:endParaRPr lang="en-US" sz="3000"/>
          </a:p>
        </p:txBody>
      </p:sp>
      <p:sp>
        <p:nvSpPr>
          <p:cNvPr id="3" name="Tijdelijke aanduiding voor inhoud 2">
            <a:extLst>
              <a:ext uri="{FF2B5EF4-FFF2-40B4-BE49-F238E27FC236}">
                <a16:creationId xmlns:a16="http://schemas.microsoft.com/office/drawing/2014/main" id="{D4FEC635-98ED-0469-7DAF-931ED80B41A7}"/>
              </a:ext>
            </a:extLst>
          </p:cNvPr>
          <p:cNvSpPr>
            <a:spLocks noGrp="1"/>
          </p:cNvSpPr>
          <p:nvPr>
            <p:ph idx="1"/>
          </p:nvPr>
        </p:nvSpPr>
        <p:spPr>
          <a:xfrm>
            <a:off x="865415" y="1567391"/>
            <a:ext cx="10281005" cy="4889971"/>
          </a:xfrm>
        </p:spPr>
        <p:txBody>
          <a:bodyPr vert="horz" lIns="91440" tIns="45720" rIns="91440" bIns="45720" rtlCol="0" anchor="t">
            <a:noAutofit/>
          </a:bodyPr>
          <a:lstStyle/>
          <a:p>
            <a:pPr algn="l" rtl="0" fontAlgn="base">
              <a:lnSpc>
                <a:spcPts val="1275"/>
              </a:lnSpc>
              <a:buNone/>
            </a:pPr>
            <a:endParaRPr lang="nl-NL" sz="1400" b="1" i="0" u="none" strike="noStrike">
              <a:solidFill>
                <a:srgbClr val="000000"/>
              </a:solidFill>
              <a:effectLst/>
            </a:endParaRPr>
          </a:p>
          <a:p>
            <a:pPr algn="l" rtl="0" fontAlgn="base">
              <a:lnSpc>
                <a:spcPts val="1275"/>
              </a:lnSpc>
              <a:buNone/>
            </a:pPr>
            <a:r>
              <a:rPr lang="nl-NL" sz="1400" b="1" i="0" u="none" strike="noStrike">
                <a:solidFill>
                  <a:srgbClr val="000000"/>
                </a:solidFill>
                <a:effectLst/>
                <a:latin typeface="Verdana"/>
                <a:ea typeface="Verdana"/>
              </a:rPr>
              <a:t>De Waag</a:t>
            </a:r>
            <a:r>
              <a:rPr lang="nl-NL" sz="1400" b="0" i="0">
                <a:solidFill>
                  <a:srgbClr val="000000"/>
                </a:solidFill>
                <a:effectLst/>
                <a:latin typeface="Verdana"/>
                <a:ea typeface="Verdana"/>
              </a:rPr>
              <a:t>​</a:t>
            </a:r>
          </a:p>
          <a:p>
            <a:pPr algn="l" rtl="0" fontAlgn="base">
              <a:lnSpc>
                <a:spcPts val="1275"/>
              </a:lnSpc>
              <a:buFont typeface="Arial" panose="020B0604020202020204" pitchFamily="34" charset="0"/>
              <a:buChar char="•"/>
            </a:pPr>
            <a:r>
              <a:rPr lang="nl-NL" sz="1400" b="0" i="0" u="none" strike="noStrike">
                <a:solidFill>
                  <a:srgbClr val="000000"/>
                </a:solidFill>
                <a:effectLst/>
                <a:latin typeface="Verdana"/>
                <a:ea typeface="Verdana"/>
              </a:rPr>
              <a:t>Bestaat sinds 1992.</a:t>
            </a:r>
            <a:r>
              <a:rPr lang="en-US" sz="1400" b="0" i="0">
                <a:solidFill>
                  <a:srgbClr val="000000"/>
                </a:solidFill>
                <a:effectLst/>
                <a:latin typeface="Verdana"/>
                <a:ea typeface="Verdana"/>
              </a:rPr>
              <a:t>​</a:t>
            </a:r>
          </a:p>
          <a:p>
            <a:pPr algn="l" rtl="0" fontAlgn="base">
              <a:lnSpc>
                <a:spcPts val="1275"/>
              </a:lnSpc>
              <a:buFont typeface="Arial" panose="020B0604020202020204" pitchFamily="34" charset="0"/>
              <a:buChar char="•"/>
            </a:pPr>
            <a:r>
              <a:rPr lang="nl-NL" sz="1400" b="0" i="0" u="none" strike="noStrike">
                <a:solidFill>
                  <a:srgbClr val="000000"/>
                </a:solidFill>
                <a:effectLst/>
                <a:latin typeface="Verdana"/>
                <a:ea typeface="Verdana"/>
              </a:rPr>
              <a:t>Gespecialiseerde en toegankelijke ambulante forensische zorg.</a:t>
            </a:r>
            <a:r>
              <a:rPr lang="en-US" sz="1400" b="0" i="0">
                <a:solidFill>
                  <a:srgbClr val="000000"/>
                </a:solidFill>
                <a:effectLst/>
                <a:latin typeface="Verdana"/>
                <a:ea typeface="Verdana"/>
              </a:rPr>
              <a:t>​</a:t>
            </a:r>
          </a:p>
          <a:p>
            <a:pPr algn="l" rtl="0" fontAlgn="base">
              <a:lnSpc>
                <a:spcPts val="1275"/>
              </a:lnSpc>
              <a:buFont typeface="Arial" panose="020B0604020202020204" pitchFamily="34" charset="0"/>
              <a:buChar char="•"/>
            </a:pPr>
            <a:r>
              <a:rPr lang="nl-NL" sz="1400" b="0" i="0" u="none" strike="noStrike">
                <a:solidFill>
                  <a:srgbClr val="000000"/>
                </a:solidFill>
                <a:effectLst/>
                <a:latin typeface="Verdana"/>
                <a:ea typeface="Verdana"/>
              </a:rPr>
              <a:t>We bedienen cliënten van 12 jaar en ouder, zowel op vrijwillige als strafrechtelijke basis. </a:t>
            </a:r>
            <a:endParaRPr lang="en-US" sz="1400" b="0" i="0">
              <a:solidFill>
                <a:srgbClr val="000000"/>
              </a:solidFill>
              <a:effectLst/>
              <a:latin typeface="Verdana"/>
              <a:ea typeface="Verdana"/>
            </a:endParaRPr>
          </a:p>
          <a:p>
            <a:pPr marL="0" indent="0">
              <a:buNone/>
            </a:pPr>
            <a:endParaRPr lang="nl-NL" sz="1400"/>
          </a:p>
          <a:p>
            <a:pPr marL="0" indent="0">
              <a:buNone/>
            </a:pPr>
            <a:r>
              <a:rPr lang="nl-NL" sz="1400" b="1">
                <a:latin typeface="Verdana"/>
                <a:ea typeface="Verdana"/>
              </a:rPr>
              <a:t>FST = </a:t>
            </a:r>
            <a:r>
              <a:rPr lang="nl-NL" sz="1400">
                <a:latin typeface="Verdana"/>
                <a:ea typeface="Verdana"/>
              </a:rPr>
              <a:t>e</a:t>
            </a:r>
            <a:r>
              <a:rPr lang="nl-NL" sz="1400">
                <a:effectLst/>
                <a:latin typeface="Verdana"/>
                <a:ea typeface="Verdana"/>
                <a:cs typeface="Aptos" panose="020B0004020202020204" pitchFamily="34" charset="0"/>
              </a:rPr>
              <a:t>en consultatieteam </a:t>
            </a:r>
            <a:r>
              <a:rPr lang="nl-NL" sz="1400">
                <a:latin typeface="Verdana"/>
                <a:ea typeface="Verdana"/>
              </a:rPr>
              <a:t>dat zich richt op het helpen bij het doorbreken van stagnaties in trajecten van jongeren tussen de 12 en 18 jaar met (dreigend) forensisch gedrag.</a:t>
            </a:r>
          </a:p>
          <a:p>
            <a:pPr marL="0" indent="0">
              <a:buNone/>
            </a:pPr>
            <a:endParaRPr lang="nl-NL" sz="1400"/>
          </a:p>
          <a:p>
            <a:pPr marL="0" indent="0">
              <a:buNone/>
            </a:pPr>
            <a:r>
              <a:rPr lang="nl-NL" sz="1400" b="1">
                <a:latin typeface="Verdana"/>
                <a:ea typeface="Verdana"/>
              </a:rPr>
              <a:t>Kenmerken</a:t>
            </a:r>
            <a:endParaRPr lang="en-US" sz="1400" b="1">
              <a:latin typeface="Verdana"/>
              <a:ea typeface="Verdana"/>
            </a:endParaRPr>
          </a:p>
          <a:p>
            <a:r>
              <a:rPr lang="nl-NL" sz="1400">
                <a:latin typeface="Verdana"/>
                <a:ea typeface="Verdana"/>
              </a:rPr>
              <a:t>FST neemt de zorg niet over, maar ondersteunt de betrokkenen</a:t>
            </a:r>
            <a:endParaRPr lang="en-US" sz="1400" b="1">
              <a:latin typeface="Verdana"/>
              <a:ea typeface="Verdana"/>
            </a:endParaRPr>
          </a:p>
          <a:p>
            <a:r>
              <a:rPr lang="nl-NL" sz="1400">
                <a:latin typeface="Verdana"/>
                <a:ea typeface="Verdana"/>
              </a:rPr>
              <a:t>Doel: </a:t>
            </a:r>
            <a:r>
              <a:rPr lang="nl-NL" sz="1400" b="1">
                <a:latin typeface="Verdana"/>
                <a:ea typeface="Verdana"/>
              </a:rPr>
              <a:t>stabiliteit creëren in huidige woonplek of traject</a:t>
            </a:r>
            <a:endParaRPr lang="en-US" sz="1400" b="1">
              <a:latin typeface="Verdana"/>
              <a:ea typeface="Verdana"/>
            </a:endParaRPr>
          </a:p>
          <a:p>
            <a:r>
              <a:rPr lang="en-US" sz="1400" err="1">
                <a:latin typeface="Verdana"/>
                <a:ea typeface="Verdana"/>
              </a:rPr>
              <a:t>Onze</a:t>
            </a:r>
            <a:r>
              <a:rPr lang="en-US" sz="1400">
                <a:latin typeface="Verdana"/>
                <a:ea typeface="Verdana"/>
              </a:rPr>
              <a:t> </a:t>
            </a:r>
            <a:r>
              <a:rPr lang="en-US" sz="1400" err="1">
                <a:latin typeface="Verdana"/>
                <a:ea typeface="Verdana"/>
              </a:rPr>
              <a:t>werkwijze</a:t>
            </a:r>
            <a:r>
              <a:rPr lang="en-US" sz="1400">
                <a:latin typeface="Verdana"/>
                <a:ea typeface="Verdana"/>
              </a:rPr>
              <a:t>: </a:t>
            </a:r>
            <a:r>
              <a:rPr lang="en-US" sz="1400" err="1">
                <a:latin typeface="Verdana"/>
                <a:ea typeface="Verdana"/>
              </a:rPr>
              <a:t>flexibel</a:t>
            </a:r>
            <a:r>
              <a:rPr lang="en-US" sz="1400">
                <a:latin typeface="Verdana"/>
                <a:ea typeface="Verdana"/>
              </a:rPr>
              <a:t>, </a:t>
            </a:r>
            <a:r>
              <a:rPr lang="en-US" sz="1400" err="1">
                <a:latin typeface="Verdana"/>
                <a:ea typeface="Verdana"/>
              </a:rPr>
              <a:t>systemisch</a:t>
            </a:r>
            <a:r>
              <a:rPr lang="en-US" sz="1400">
                <a:latin typeface="Verdana"/>
                <a:ea typeface="Verdana"/>
              </a:rPr>
              <a:t>, </a:t>
            </a:r>
            <a:r>
              <a:rPr lang="en-US" sz="1400" err="1">
                <a:latin typeface="Verdana"/>
                <a:ea typeface="Verdana"/>
              </a:rPr>
              <a:t>outreachend</a:t>
            </a:r>
            <a:r>
              <a:rPr lang="en-US" sz="1400">
                <a:latin typeface="Verdana"/>
                <a:ea typeface="Verdana"/>
              </a:rPr>
              <a:t> </a:t>
            </a:r>
            <a:r>
              <a:rPr lang="en-US" sz="1400" err="1">
                <a:latin typeface="Verdana"/>
                <a:ea typeface="Verdana"/>
              </a:rPr>
              <a:t>en</a:t>
            </a:r>
            <a:r>
              <a:rPr lang="en-US" sz="1400">
                <a:latin typeface="Verdana"/>
                <a:ea typeface="Verdana"/>
              </a:rPr>
              <a:t> </a:t>
            </a:r>
            <a:r>
              <a:rPr lang="en-US" sz="1400" err="1">
                <a:latin typeface="Verdana"/>
                <a:ea typeface="Verdana"/>
              </a:rPr>
              <a:t>intensief</a:t>
            </a:r>
            <a:endParaRPr lang="en-US" sz="1400">
              <a:latin typeface="Verdana"/>
              <a:ea typeface="Verdana"/>
            </a:endParaRPr>
          </a:p>
          <a:p>
            <a:pPr marL="0" indent="0">
              <a:buNone/>
            </a:pPr>
            <a:endParaRPr lang="en-US" sz="1400" b="1"/>
          </a:p>
          <a:p>
            <a:pPr marL="0" indent="0">
              <a:buNone/>
            </a:pPr>
            <a:endParaRPr lang="nl-NL" sz="1400"/>
          </a:p>
        </p:txBody>
      </p:sp>
      <p:sp>
        <p:nvSpPr>
          <p:cNvPr id="4" name="Titel 1">
            <a:extLst>
              <a:ext uri="{FF2B5EF4-FFF2-40B4-BE49-F238E27FC236}">
                <a16:creationId xmlns:a16="http://schemas.microsoft.com/office/drawing/2014/main" id="{26D45AC2-8269-7834-A718-7E5B943A8668}"/>
              </a:ext>
            </a:extLst>
          </p:cNvPr>
          <p:cNvSpPr txBox="1">
            <a:spLocks/>
          </p:cNvSpPr>
          <p:nvPr/>
        </p:nvSpPr>
        <p:spPr>
          <a:xfrm>
            <a:off x="2152650" y="3073056"/>
            <a:ext cx="7886700" cy="560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00B0F0"/>
                </a:solidFill>
                <a:latin typeface="Verdana" panose="020B0604030504040204" pitchFamily="34" charset="0"/>
                <a:ea typeface="Verdana" panose="020B0604030504040204" pitchFamily="34" charset="0"/>
                <a:cs typeface="+mj-cs"/>
              </a:defRPr>
            </a:lvl1pPr>
          </a:lstStyle>
          <a:p>
            <a:endParaRPr lang="nl-NL"/>
          </a:p>
        </p:txBody>
      </p:sp>
    </p:spTree>
    <p:extLst>
      <p:ext uri="{BB962C8B-B14F-4D97-AF65-F5344CB8AC3E}">
        <p14:creationId xmlns:p14="http://schemas.microsoft.com/office/powerpoint/2010/main" val="1011612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4B6999-850A-C769-9741-C1268F2EB093}"/>
              </a:ext>
            </a:extLst>
          </p:cNvPr>
          <p:cNvSpPr>
            <a:spLocks noGrp="1"/>
          </p:cNvSpPr>
          <p:nvPr>
            <p:ph type="title"/>
          </p:nvPr>
        </p:nvSpPr>
        <p:spPr>
          <a:xfrm>
            <a:off x="838200" y="888201"/>
            <a:ext cx="10515600" cy="560158"/>
          </a:xfrm>
        </p:spPr>
        <p:txBody>
          <a:bodyPr/>
          <a:lstStyle/>
          <a:p>
            <a:r>
              <a:rPr lang="nl-NL">
                <a:latin typeface="Verdana"/>
                <a:ea typeface="Verdana"/>
              </a:rPr>
              <a:t>Wanneer kun je FST consulteren?</a:t>
            </a:r>
            <a:endParaRPr lang="nl-NL"/>
          </a:p>
        </p:txBody>
      </p:sp>
      <p:sp>
        <p:nvSpPr>
          <p:cNvPr id="3" name="Tijdelijke aanduiding voor inhoud 2">
            <a:extLst>
              <a:ext uri="{FF2B5EF4-FFF2-40B4-BE49-F238E27FC236}">
                <a16:creationId xmlns:a16="http://schemas.microsoft.com/office/drawing/2014/main" id="{53F42921-C0A8-683A-5C09-B47F4DAB0BB7}"/>
              </a:ext>
            </a:extLst>
          </p:cNvPr>
          <p:cNvSpPr>
            <a:spLocks noGrp="1"/>
          </p:cNvSpPr>
          <p:nvPr>
            <p:ph idx="1"/>
          </p:nvPr>
        </p:nvSpPr>
        <p:spPr>
          <a:xfrm>
            <a:off x="838200" y="1848352"/>
            <a:ext cx="10515600" cy="4591882"/>
          </a:xfrm>
        </p:spPr>
        <p:txBody>
          <a:bodyPr vert="horz" lIns="91440" tIns="45720" rIns="91440" bIns="45720" rtlCol="0" anchor="t">
            <a:noAutofit/>
          </a:bodyPr>
          <a:lstStyle/>
          <a:p>
            <a:endParaRPr lang="nl-NL">
              <a:latin typeface="Verdana"/>
              <a:ea typeface="Verdana"/>
            </a:endParaRPr>
          </a:p>
          <a:p>
            <a:r>
              <a:rPr lang="nl-NL">
                <a:latin typeface="Verdana"/>
                <a:ea typeface="Verdana"/>
              </a:rPr>
              <a:t>Jongeren bij wie trajecten (ook op school) </a:t>
            </a:r>
            <a:r>
              <a:rPr lang="nl-NL" b="1">
                <a:latin typeface="Verdana"/>
                <a:ea typeface="Verdana"/>
              </a:rPr>
              <a:t>dreigen vast te lopen </a:t>
            </a:r>
            <a:endParaRPr lang="nl-NL"/>
          </a:p>
          <a:p>
            <a:r>
              <a:rPr lang="nl-NL">
                <a:latin typeface="Verdana"/>
                <a:ea typeface="Verdana"/>
              </a:rPr>
              <a:t>Vaak door </a:t>
            </a:r>
            <a:r>
              <a:rPr lang="nl-NL" b="1">
                <a:latin typeface="Verdana"/>
                <a:ea typeface="Verdana"/>
              </a:rPr>
              <a:t>onveilig of grensoverschrijdend gedrag</a:t>
            </a:r>
          </a:p>
          <a:p>
            <a:r>
              <a:rPr lang="nl-NL">
                <a:latin typeface="Verdana"/>
                <a:ea typeface="Verdana"/>
              </a:rPr>
              <a:t>Er is machteloosheid, men weet niet meer hoe verder te komen. </a:t>
            </a:r>
            <a:endParaRPr lang="nl-NL"/>
          </a:p>
          <a:p>
            <a:r>
              <a:rPr lang="nl-NL">
                <a:latin typeface="Verdana"/>
                <a:ea typeface="Verdana"/>
              </a:rPr>
              <a:t>FST is geen behandelinterventie, maar een consultatieteam dat zich focust op inhoud én op relatie. </a:t>
            </a:r>
            <a:endParaRPr lang="nl-NL"/>
          </a:p>
          <a:p>
            <a:pPr marL="0" indent="0">
              <a:buNone/>
            </a:pPr>
            <a:endParaRPr lang="nl-NL"/>
          </a:p>
          <a:p>
            <a:pPr marL="0" indent="0">
              <a:buNone/>
            </a:pPr>
            <a:endParaRPr lang="nl-NL"/>
          </a:p>
        </p:txBody>
      </p:sp>
    </p:spTree>
    <p:extLst>
      <p:ext uri="{BB962C8B-B14F-4D97-AF65-F5344CB8AC3E}">
        <p14:creationId xmlns:p14="http://schemas.microsoft.com/office/powerpoint/2010/main" val="3969146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5494C-19CA-FE46-71DE-1A61B1C9F148}"/>
              </a:ext>
            </a:extLst>
          </p:cNvPr>
          <p:cNvSpPr>
            <a:spLocks noGrp="1"/>
          </p:cNvSpPr>
          <p:nvPr>
            <p:ph type="title"/>
          </p:nvPr>
        </p:nvSpPr>
        <p:spPr>
          <a:xfrm>
            <a:off x="838200" y="928458"/>
            <a:ext cx="10515600" cy="560158"/>
          </a:xfrm>
        </p:spPr>
        <p:txBody>
          <a:bodyPr/>
          <a:lstStyle/>
          <a:p>
            <a:r>
              <a:rPr lang="en-US" err="1">
                <a:latin typeface="Verdana"/>
                <a:ea typeface="Verdana"/>
              </a:rPr>
              <a:t>Doorbreken</a:t>
            </a:r>
            <a:r>
              <a:rPr lang="en-US">
                <a:latin typeface="Verdana"/>
                <a:ea typeface="Verdana"/>
              </a:rPr>
              <a:t> van </a:t>
            </a:r>
            <a:r>
              <a:rPr lang="en-US" err="1">
                <a:latin typeface="Verdana"/>
                <a:ea typeface="Verdana"/>
              </a:rPr>
              <a:t>duivelse</a:t>
            </a:r>
            <a:r>
              <a:rPr lang="en-US">
                <a:latin typeface="Verdana"/>
                <a:ea typeface="Verdana"/>
              </a:rPr>
              <a:t> </a:t>
            </a:r>
            <a:r>
              <a:rPr lang="en-US" err="1">
                <a:latin typeface="Verdana"/>
                <a:ea typeface="Verdana"/>
              </a:rPr>
              <a:t>spiralen</a:t>
            </a:r>
            <a:endParaRPr lang="en-US" err="1"/>
          </a:p>
        </p:txBody>
      </p:sp>
      <p:sp>
        <p:nvSpPr>
          <p:cNvPr id="3" name="Content Placeholder 2">
            <a:extLst>
              <a:ext uri="{FF2B5EF4-FFF2-40B4-BE49-F238E27FC236}">
                <a16:creationId xmlns:a16="http://schemas.microsoft.com/office/drawing/2014/main" id="{6732352A-89FB-BFE0-AF52-7CBAACDCD931}"/>
              </a:ext>
            </a:extLst>
          </p:cNvPr>
          <p:cNvSpPr>
            <a:spLocks noGrp="1"/>
          </p:cNvSpPr>
          <p:nvPr>
            <p:ph idx="1"/>
          </p:nvPr>
        </p:nvSpPr>
        <p:spPr/>
        <p:txBody>
          <a:bodyPr vert="horz" lIns="91440" tIns="45720" rIns="91440" bIns="45720" rtlCol="0" anchor="t">
            <a:noAutofit/>
          </a:bodyPr>
          <a:lstStyle/>
          <a:p>
            <a:r>
              <a:rPr lang="en-US" err="1">
                <a:latin typeface="Verdana"/>
                <a:ea typeface="Verdana"/>
              </a:rPr>
              <a:t>Forensisch</a:t>
            </a:r>
            <a:r>
              <a:rPr lang="en-US">
                <a:latin typeface="Verdana"/>
                <a:ea typeface="Verdana"/>
              </a:rPr>
              <a:t> </a:t>
            </a:r>
            <a:r>
              <a:rPr lang="en-US" err="1">
                <a:latin typeface="Verdana"/>
                <a:ea typeface="Verdana"/>
              </a:rPr>
              <a:t>gedrag</a:t>
            </a:r>
            <a:r>
              <a:rPr lang="en-US">
                <a:latin typeface="Verdana"/>
                <a:ea typeface="Verdana"/>
              </a:rPr>
              <a:t> </a:t>
            </a:r>
            <a:r>
              <a:rPr lang="en-US" err="1">
                <a:latin typeface="Verdana"/>
                <a:ea typeface="Verdana"/>
              </a:rPr>
              <a:t>maakt</a:t>
            </a:r>
            <a:r>
              <a:rPr lang="en-US">
                <a:latin typeface="Verdana"/>
                <a:ea typeface="Verdana"/>
              </a:rPr>
              <a:t> </a:t>
            </a:r>
            <a:r>
              <a:rPr lang="en-US" err="1">
                <a:latin typeface="Verdana"/>
                <a:ea typeface="Verdana"/>
              </a:rPr>
              <a:t>dat</a:t>
            </a:r>
            <a:r>
              <a:rPr lang="en-US">
                <a:latin typeface="Verdana"/>
                <a:ea typeface="Verdana"/>
              </a:rPr>
              <a:t> </a:t>
            </a:r>
            <a:r>
              <a:rPr lang="en-US" err="1">
                <a:latin typeface="Verdana"/>
                <a:ea typeface="Verdana"/>
              </a:rPr>
              <a:t>mensen</a:t>
            </a:r>
            <a:r>
              <a:rPr lang="en-US">
                <a:latin typeface="Verdana"/>
                <a:ea typeface="Verdana"/>
              </a:rPr>
              <a:t> in de </a:t>
            </a:r>
            <a:r>
              <a:rPr lang="en-US" err="1">
                <a:latin typeface="Verdana"/>
                <a:ea typeface="Verdana"/>
              </a:rPr>
              <a:t>kramp</a:t>
            </a:r>
            <a:r>
              <a:rPr lang="en-US">
                <a:latin typeface="Verdana"/>
                <a:ea typeface="Verdana"/>
              </a:rPr>
              <a:t> </a:t>
            </a:r>
            <a:r>
              <a:rPr lang="en-US" err="1">
                <a:latin typeface="Verdana"/>
                <a:ea typeface="Verdana"/>
              </a:rPr>
              <a:t>schieten</a:t>
            </a:r>
            <a:endParaRPr lang="en-US">
              <a:latin typeface="Verdana"/>
              <a:ea typeface="Verdana"/>
            </a:endParaRPr>
          </a:p>
          <a:p>
            <a:endParaRPr lang="en-US"/>
          </a:p>
          <a:p>
            <a:r>
              <a:rPr lang="en-US" err="1">
                <a:latin typeface="Verdana"/>
                <a:ea typeface="Verdana"/>
              </a:rPr>
              <a:t>Vanuit</a:t>
            </a:r>
            <a:r>
              <a:rPr lang="en-US">
                <a:latin typeface="Verdana"/>
                <a:ea typeface="Verdana"/>
              </a:rPr>
              <a:t> die </a:t>
            </a:r>
            <a:r>
              <a:rPr lang="en-US" err="1">
                <a:latin typeface="Verdana"/>
                <a:ea typeface="Verdana"/>
              </a:rPr>
              <a:t>kramp</a:t>
            </a:r>
            <a:r>
              <a:rPr lang="en-US">
                <a:latin typeface="Verdana"/>
                <a:ea typeface="Verdana"/>
              </a:rPr>
              <a:t> </a:t>
            </a:r>
            <a:r>
              <a:rPr lang="en-US" err="1">
                <a:latin typeface="Verdana"/>
                <a:ea typeface="Verdana"/>
              </a:rPr>
              <a:t>komt</a:t>
            </a:r>
            <a:r>
              <a:rPr lang="en-US">
                <a:latin typeface="Verdana"/>
                <a:ea typeface="Verdana"/>
              </a:rPr>
              <a:t> er </a:t>
            </a:r>
            <a:r>
              <a:rPr lang="en-US" err="1">
                <a:latin typeface="Verdana"/>
                <a:ea typeface="Verdana"/>
              </a:rPr>
              <a:t>een</a:t>
            </a:r>
            <a:r>
              <a:rPr lang="en-US">
                <a:latin typeface="Verdana"/>
                <a:ea typeface="Verdana"/>
              </a:rPr>
              <a:t> hyperfocus op de </a:t>
            </a:r>
            <a:r>
              <a:rPr lang="en-US" err="1">
                <a:latin typeface="Verdana"/>
                <a:ea typeface="Verdana"/>
              </a:rPr>
              <a:t>jongere</a:t>
            </a:r>
            <a:r>
              <a:rPr lang="en-US">
                <a:latin typeface="Verdana"/>
                <a:ea typeface="Verdana"/>
              </a:rPr>
              <a:t> </a:t>
            </a:r>
            <a:r>
              <a:rPr lang="en-US" err="1">
                <a:latin typeface="Verdana"/>
                <a:ea typeface="Verdana"/>
              </a:rPr>
              <a:t>en</a:t>
            </a:r>
            <a:r>
              <a:rPr lang="en-US">
                <a:latin typeface="Verdana"/>
                <a:ea typeface="Verdana"/>
              </a:rPr>
              <a:t> </a:t>
            </a:r>
            <a:r>
              <a:rPr lang="en-US" err="1">
                <a:latin typeface="Verdana"/>
                <a:ea typeface="Verdana"/>
              </a:rPr>
              <a:t>zijn</a:t>
            </a:r>
            <a:r>
              <a:rPr lang="en-US">
                <a:latin typeface="Verdana"/>
                <a:ea typeface="Verdana"/>
              </a:rPr>
              <a:t>/</a:t>
            </a:r>
            <a:r>
              <a:rPr lang="en-US" err="1">
                <a:latin typeface="Verdana"/>
                <a:ea typeface="Verdana"/>
              </a:rPr>
              <a:t>haar</a:t>
            </a:r>
            <a:r>
              <a:rPr lang="en-US">
                <a:latin typeface="Verdana"/>
                <a:ea typeface="Verdana"/>
              </a:rPr>
              <a:t> </a:t>
            </a:r>
            <a:r>
              <a:rPr lang="en-US" err="1">
                <a:latin typeface="Verdana"/>
                <a:ea typeface="Verdana"/>
              </a:rPr>
              <a:t>gedrag</a:t>
            </a:r>
            <a:r>
              <a:rPr lang="en-US">
                <a:latin typeface="Verdana"/>
                <a:ea typeface="Verdana"/>
              </a:rPr>
              <a:t> </a:t>
            </a:r>
          </a:p>
          <a:p>
            <a:endParaRPr lang="en-US"/>
          </a:p>
          <a:p>
            <a:r>
              <a:rPr lang="en-US">
                <a:latin typeface="Verdana"/>
                <a:ea typeface="Verdana"/>
              </a:rPr>
              <a:t>Vaak zit de </a:t>
            </a:r>
            <a:r>
              <a:rPr lang="en-US" err="1">
                <a:latin typeface="Verdana"/>
                <a:ea typeface="Verdana"/>
              </a:rPr>
              <a:t>ruimte</a:t>
            </a:r>
            <a:r>
              <a:rPr lang="en-US">
                <a:latin typeface="Verdana"/>
                <a:ea typeface="Verdana"/>
              </a:rPr>
              <a:t> </a:t>
            </a:r>
            <a:r>
              <a:rPr lang="en-US" err="1">
                <a:latin typeface="Verdana"/>
                <a:ea typeface="Verdana"/>
              </a:rPr>
              <a:t>voor</a:t>
            </a:r>
            <a:r>
              <a:rPr lang="en-US">
                <a:latin typeface="Verdana"/>
                <a:ea typeface="Verdana"/>
              </a:rPr>
              <a:t> </a:t>
            </a:r>
            <a:r>
              <a:rPr lang="en-US" err="1">
                <a:latin typeface="Verdana"/>
                <a:ea typeface="Verdana"/>
              </a:rPr>
              <a:t>verandering</a:t>
            </a:r>
            <a:r>
              <a:rPr lang="en-US">
                <a:latin typeface="Verdana"/>
                <a:ea typeface="Verdana"/>
              </a:rPr>
              <a:t> in de </a:t>
            </a:r>
            <a:r>
              <a:rPr lang="en-US" err="1">
                <a:latin typeface="Verdana"/>
                <a:ea typeface="Verdana"/>
              </a:rPr>
              <a:t>samenwerking</a:t>
            </a:r>
            <a:r>
              <a:rPr lang="en-US">
                <a:latin typeface="Verdana"/>
                <a:ea typeface="Verdana"/>
              </a:rPr>
              <a:t> </a:t>
            </a:r>
            <a:r>
              <a:rPr lang="en-US" err="1">
                <a:latin typeface="Verdana"/>
                <a:ea typeface="Verdana"/>
              </a:rPr>
              <a:t>tussen</a:t>
            </a:r>
            <a:r>
              <a:rPr lang="en-US">
                <a:latin typeface="Verdana"/>
                <a:ea typeface="Verdana"/>
              </a:rPr>
              <a:t> de </a:t>
            </a:r>
            <a:r>
              <a:rPr lang="en-US" err="1">
                <a:latin typeface="Verdana"/>
                <a:ea typeface="Verdana"/>
              </a:rPr>
              <a:t>verschillende</a:t>
            </a:r>
            <a:r>
              <a:rPr lang="en-US">
                <a:latin typeface="Verdana"/>
                <a:ea typeface="Verdana"/>
              </a:rPr>
              <a:t> </a:t>
            </a:r>
            <a:r>
              <a:rPr lang="en-US" err="1">
                <a:latin typeface="Verdana"/>
                <a:ea typeface="Verdana"/>
              </a:rPr>
              <a:t>partijen</a:t>
            </a:r>
            <a:endParaRPr lang="en-US">
              <a:latin typeface="Verdana"/>
              <a:ea typeface="Verdana"/>
            </a:endParaRPr>
          </a:p>
          <a:p>
            <a:endParaRPr lang="en-US">
              <a:latin typeface="Verdana"/>
              <a:ea typeface="Verdana"/>
            </a:endParaRPr>
          </a:p>
          <a:p>
            <a:r>
              <a:rPr lang="en-US">
                <a:latin typeface="Verdana"/>
                <a:ea typeface="Verdana"/>
              </a:rPr>
              <a:t>Genogram </a:t>
            </a:r>
            <a:r>
              <a:rPr lang="en-US" err="1">
                <a:latin typeface="Verdana"/>
                <a:ea typeface="Verdana"/>
              </a:rPr>
              <a:t>en</a:t>
            </a:r>
            <a:r>
              <a:rPr lang="en-US">
                <a:latin typeface="Verdana"/>
                <a:ea typeface="Verdana"/>
              </a:rPr>
              <a:t> 'Whole system in the room' </a:t>
            </a:r>
          </a:p>
        </p:txBody>
      </p:sp>
    </p:spTree>
    <p:extLst>
      <p:ext uri="{BB962C8B-B14F-4D97-AF65-F5344CB8AC3E}">
        <p14:creationId xmlns:p14="http://schemas.microsoft.com/office/powerpoint/2010/main" val="4070692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82F0E-B205-F93F-E6C1-6AD9930EC7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F3139FE-4748-A919-AC21-2B6A646364F6}"/>
              </a:ext>
            </a:extLst>
          </p:cNvPr>
          <p:cNvSpPr>
            <a:spLocks noGrp="1"/>
          </p:cNvSpPr>
          <p:nvPr>
            <p:ph type="title"/>
          </p:nvPr>
        </p:nvSpPr>
        <p:spPr>
          <a:xfrm>
            <a:off x="2152650" y="1360079"/>
            <a:ext cx="7886700" cy="560158"/>
          </a:xfrm>
        </p:spPr>
        <p:txBody>
          <a:bodyPr/>
          <a:lstStyle/>
          <a:p>
            <a:pPr algn="ctr"/>
            <a:r>
              <a:rPr lang="nl-NL" sz="2000" b="1"/>
              <a:t>Vragen? </a:t>
            </a:r>
            <a:br>
              <a:rPr lang="nl-NL" sz="2000" b="1"/>
            </a:br>
            <a:endParaRPr lang="en-US" sz="2000" b="1"/>
          </a:p>
        </p:txBody>
      </p:sp>
      <p:sp>
        <p:nvSpPr>
          <p:cNvPr id="3" name="Tijdelijke aanduiding voor inhoud 2">
            <a:extLst>
              <a:ext uri="{FF2B5EF4-FFF2-40B4-BE49-F238E27FC236}">
                <a16:creationId xmlns:a16="http://schemas.microsoft.com/office/drawing/2014/main" id="{31A1D2B3-5559-BC78-11FD-6E3F1B474759}"/>
              </a:ext>
            </a:extLst>
          </p:cNvPr>
          <p:cNvSpPr>
            <a:spLocks noGrp="1"/>
          </p:cNvSpPr>
          <p:nvPr>
            <p:ph idx="1"/>
          </p:nvPr>
        </p:nvSpPr>
        <p:spPr>
          <a:xfrm>
            <a:off x="2152650" y="1920238"/>
            <a:ext cx="7886700" cy="4131647"/>
          </a:xfrm>
        </p:spPr>
        <p:txBody>
          <a:bodyPr/>
          <a:lstStyle/>
          <a:p>
            <a:pPr marL="0" indent="0">
              <a:buNone/>
            </a:pPr>
            <a:endParaRPr lang="en-US" sz="1600" b="1"/>
          </a:p>
          <a:p>
            <a:pPr marL="0" indent="0">
              <a:buNone/>
            </a:pPr>
            <a:r>
              <a:rPr lang="en-US" sz="1600" b="1"/>
              <a:t>Contact FST</a:t>
            </a:r>
          </a:p>
          <a:p>
            <a:pPr>
              <a:buFont typeface="Courier New" panose="02070309020205020404" pitchFamily="49" charset="0"/>
              <a:buChar char="o"/>
            </a:pPr>
            <a:endParaRPr lang="en-US" sz="1600"/>
          </a:p>
          <a:p>
            <a:pPr marL="0" indent="0">
              <a:buNone/>
            </a:pPr>
            <a:r>
              <a:rPr lang="en-US" sz="1600"/>
              <a:t>Peter de Jongste </a:t>
            </a:r>
            <a:r>
              <a:rPr lang="nl-NL" sz="1600" u="sng">
                <a:solidFill>
                  <a:srgbClr val="467886"/>
                </a:solidFill>
                <a:ea typeface="Aptos" panose="020B0004020202020204" pitchFamily="34" charset="0"/>
                <a:cs typeface="Aptos" panose="020B0004020202020204" pitchFamily="34" charset="0"/>
                <a:hlinkClick r:id="rId2"/>
              </a:rPr>
              <a:t>pdejongste@dewaagnederland.nl</a:t>
            </a:r>
            <a:endParaRPr lang="en-US" sz="1600"/>
          </a:p>
          <a:p>
            <a:pPr marL="0" indent="0">
              <a:buNone/>
            </a:pPr>
            <a:r>
              <a:rPr lang="en-US" sz="1600"/>
              <a:t>06-21 28 67 39</a:t>
            </a:r>
          </a:p>
          <a:p>
            <a:pPr marL="0" indent="0">
              <a:buNone/>
            </a:pPr>
            <a:endParaRPr lang="en-US" sz="1600"/>
          </a:p>
          <a:p>
            <a:pPr marL="0" indent="0">
              <a:buNone/>
            </a:pPr>
            <a:r>
              <a:rPr lang="nl-NL" sz="1600"/>
              <a:t>Ellen Varekamp </a:t>
            </a:r>
            <a:r>
              <a:rPr lang="nl-NL" sz="1600">
                <a:hlinkClick r:id="rId3"/>
              </a:rPr>
              <a:t>evarekamp@dewaagnederland.nl</a:t>
            </a:r>
            <a:endParaRPr lang="nl-NL" sz="1600"/>
          </a:p>
          <a:p>
            <a:pPr marL="0" indent="0">
              <a:buNone/>
            </a:pPr>
            <a:r>
              <a:rPr lang="nl-NL" sz="1600"/>
              <a:t>06-52 57  0093</a:t>
            </a:r>
            <a:endParaRPr lang="en-US" sz="1600"/>
          </a:p>
          <a:p>
            <a:pPr>
              <a:buFont typeface="Courier New" panose="02070309020205020404" pitchFamily="49" charset="0"/>
              <a:buChar char="o"/>
            </a:pPr>
            <a:endParaRPr lang="en-US" sz="1600"/>
          </a:p>
          <a:p>
            <a:pPr marL="0" indent="0">
              <a:buNone/>
            </a:pPr>
            <a:r>
              <a:rPr lang="en-US" sz="1600"/>
              <a:t>FST@dewaagnederland.nl</a:t>
            </a:r>
            <a:endParaRPr lang="nl-NL" sz="1600"/>
          </a:p>
          <a:p>
            <a:pPr lvl="0">
              <a:buFont typeface="Courier New" panose="02070309020205020404" pitchFamily="49" charset="0"/>
              <a:buChar char="o"/>
            </a:pPr>
            <a:endParaRPr lang="en-US" sz="1600"/>
          </a:p>
        </p:txBody>
      </p:sp>
      <p:sp>
        <p:nvSpPr>
          <p:cNvPr id="4" name="Titel 1">
            <a:extLst>
              <a:ext uri="{FF2B5EF4-FFF2-40B4-BE49-F238E27FC236}">
                <a16:creationId xmlns:a16="http://schemas.microsoft.com/office/drawing/2014/main" id="{B476E122-52E6-8214-13A1-43388D49E6A0}"/>
              </a:ext>
            </a:extLst>
          </p:cNvPr>
          <p:cNvSpPr txBox="1">
            <a:spLocks/>
          </p:cNvSpPr>
          <p:nvPr/>
        </p:nvSpPr>
        <p:spPr>
          <a:xfrm>
            <a:off x="2152650" y="3073056"/>
            <a:ext cx="7886700" cy="560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00B0F0"/>
                </a:solidFill>
                <a:latin typeface="Verdana" panose="020B0604030504040204" pitchFamily="34" charset="0"/>
                <a:ea typeface="Verdana" panose="020B0604030504040204" pitchFamily="34" charset="0"/>
                <a:cs typeface="+mj-cs"/>
              </a:defRPr>
            </a:lvl1pPr>
          </a:lstStyle>
          <a:p>
            <a:endParaRPr lang="nl-NL"/>
          </a:p>
        </p:txBody>
      </p:sp>
      <p:pic>
        <p:nvPicPr>
          <p:cNvPr id="6" name="Graphic 5" descr="Werknemersbadge silhouet">
            <a:extLst>
              <a:ext uri="{FF2B5EF4-FFF2-40B4-BE49-F238E27FC236}">
                <a16:creationId xmlns:a16="http://schemas.microsoft.com/office/drawing/2014/main" id="{9A046C3B-F16D-4414-2634-491F8D58D5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27720" y="1878577"/>
            <a:ext cx="914400" cy="914400"/>
          </a:xfrm>
          <a:prstGeom prst="rect">
            <a:avLst/>
          </a:prstGeom>
        </p:spPr>
      </p:pic>
      <p:sp>
        <p:nvSpPr>
          <p:cNvPr id="7" name="AutoShape 6" descr="Logo">
            <a:extLst>
              <a:ext uri="{FF2B5EF4-FFF2-40B4-BE49-F238E27FC236}">
                <a16:creationId xmlns:a16="http://schemas.microsoft.com/office/drawing/2014/main" id="{0F729B1D-62B8-3572-44A7-79CB097259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 name="Afbeelding 9">
            <a:extLst>
              <a:ext uri="{FF2B5EF4-FFF2-40B4-BE49-F238E27FC236}">
                <a16:creationId xmlns:a16="http://schemas.microsoft.com/office/drawing/2014/main" id="{DBAD0FA0-7BB1-78D7-56A3-075DA56DBE2D}"/>
              </a:ext>
            </a:extLst>
          </p:cNvPr>
          <p:cNvPicPr>
            <a:picLocks noChangeAspect="1"/>
          </p:cNvPicPr>
          <p:nvPr/>
        </p:nvPicPr>
        <p:blipFill>
          <a:blip r:embed="rId6"/>
          <a:stretch>
            <a:fillRect/>
          </a:stretch>
        </p:blipFill>
        <p:spPr>
          <a:xfrm>
            <a:off x="7601744" y="5289194"/>
            <a:ext cx="2276793" cy="562053"/>
          </a:xfrm>
          <a:prstGeom prst="rect">
            <a:avLst/>
          </a:prstGeom>
        </p:spPr>
      </p:pic>
    </p:spTree>
    <p:extLst>
      <p:ext uri="{BB962C8B-B14F-4D97-AF65-F5344CB8AC3E}">
        <p14:creationId xmlns:p14="http://schemas.microsoft.com/office/powerpoint/2010/main" val="2454659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6BD1-850F-6EE2-B515-4801756A4078}"/>
              </a:ext>
            </a:extLst>
          </p:cNvPr>
          <p:cNvSpPr>
            <a:spLocks noGrp="1"/>
          </p:cNvSpPr>
          <p:nvPr>
            <p:ph type="title"/>
          </p:nvPr>
        </p:nvSpPr>
        <p:spPr>
          <a:xfrm>
            <a:off x="838200" y="801937"/>
            <a:ext cx="10515600" cy="560158"/>
          </a:xfrm>
        </p:spPr>
        <p:txBody>
          <a:bodyPr/>
          <a:lstStyle/>
          <a:p>
            <a:r>
              <a:rPr lang="en-US">
                <a:latin typeface="Verdana"/>
                <a:ea typeface="Verdana"/>
              </a:rPr>
              <a:t>Lees- </a:t>
            </a:r>
            <a:r>
              <a:rPr lang="en-US" err="1">
                <a:latin typeface="Verdana"/>
                <a:ea typeface="Verdana"/>
              </a:rPr>
              <a:t>en</a:t>
            </a:r>
            <a:r>
              <a:rPr lang="en-US">
                <a:latin typeface="Verdana"/>
                <a:ea typeface="Verdana"/>
              </a:rPr>
              <a:t> </a:t>
            </a:r>
            <a:r>
              <a:rPr lang="en-US" err="1">
                <a:latin typeface="Verdana"/>
                <a:ea typeface="Verdana"/>
              </a:rPr>
              <a:t>kijktips</a:t>
            </a:r>
            <a:r>
              <a:rPr lang="en-US">
                <a:latin typeface="Verdana"/>
                <a:ea typeface="Verdana"/>
              </a:rPr>
              <a:t>  </a:t>
            </a:r>
          </a:p>
        </p:txBody>
      </p:sp>
      <p:sp>
        <p:nvSpPr>
          <p:cNvPr id="3" name="Content Placeholder 2">
            <a:extLst>
              <a:ext uri="{FF2B5EF4-FFF2-40B4-BE49-F238E27FC236}">
                <a16:creationId xmlns:a16="http://schemas.microsoft.com/office/drawing/2014/main" id="{57121BD2-04F3-A940-B6E5-2F1149BF862E}"/>
              </a:ext>
            </a:extLst>
          </p:cNvPr>
          <p:cNvSpPr>
            <a:spLocks noGrp="1"/>
          </p:cNvSpPr>
          <p:nvPr>
            <p:ph idx="1"/>
          </p:nvPr>
        </p:nvSpPr>
        <p:spPr>
          <a:xfrm>
            <a:off x="838200" y="1359522"/>
            <a:ext cx="10515600" cy="4207600"/>
          </a:xfrm>
        </p:spPr>
        <p:txBody>
          <a:bodyPr vert="horz" lIns="91440" tIns="45720" rIns="91440" bIns="45720" rtlCol="0" anchor="t">
            <a:noAutofit/>
          </a:bodyPr>
          <a:lstStyle/>
          <a:p>
            <a:pPr>
              <a:buFont typeface="Calibri" panose="020B0604020202020204" pitchFamily="34" charset="0"/>
              <a:buChar char="-"/>
            </a:pPr>
            <a:r>
              <a:rPr lang="en-US">
                <a:latin typeface="Verdana"/>
                <a:ea typeface="Verdana"/>
              </a:rPr>
              <a:t>Hilde Leonard – </a:t>
            </a:r>
            <a:r>
              <a:rPr lang="en-US">
                <a:hlinkClick r:id="rId2"/>
              </a:rPr>
              <a:t>Nieuwe Autoriteit en Geweldloos Verzet in het BaO</a:t>
            </a:r>
            <a:endParaRPr lang="en-US"/>
          </a:p>
          <a:p>
            <a:pPr>
              <a:buFont typeface="Calibri" panose="020B0604020202020204" pitchFamily="34" charset="0"/>
              <a:buChar char="-"/>
            </a:pPr>
            <a:endParaRPr lang="en-US"/>
          </a:p>
          <a:p>
            <a:r>
              <a:rPr lang="en-US" b="1" err="1">
                <a:solidFill>
                  <a:srgbClr val="121212"/>
                </a:solidFill>
                <a:latin typeface="Verdana"/>
                <a:ea typeface="Verdana"/>
              </a:rPr>
              <a:t>Geweldloos</a:t>
            </a:r>
            <a:r>
              <a:rPr lang="en-US" b="1">
                <a:solidFill>
                  <a:srgbClr val="121212"/>
                </a:solidFill>
                <a:latin typeface="Verdana"/>
                <a:ea typeface="Verdana"/>
              </a:rPr>
              <a:t> </a:t>
            </a:r>
            <a:r>
              <a:rPr lang="en-US" b="1" err="1">
                <a:solidFill>
                  <a:srgbClr val="121212"/>
                </a:solidFill>
                <a:latin typeface="Verdana"/>
                <a:ea typeface="Verdana"/>
              </a:rPr>
              <a:t>verzet</a:t>
            </a:r>
            <a:r>
              <a:rPr lang="en-US" b="1">
                <a:solidFill>
                  <a:srgbClr val="121212"/>
                </a:solidFill>
                <a:latin typeface="Verdana"/>
                <a:ea typeface="Verdana"/>
              </a:rPr>
              <a:t> in </a:t>
            </a:r>
            <a:r>
              <a:rPr lang="en-US" b="1" err="1">
                <a:solidFill>
                  <a:srgbClr val="121212"/>
                </a:solidFill>
                <a:latin typeface="Verdana"/>
                <a:ea typeface="Verdana"/>
              </a:rPr>
              <a:t>gezinnen</a:t>
            </a:r>
            <a:r>
              <a:rPr lang="en-US" b="1">
                <a:solidFill>
                  <a:srgbClr val="121212"/>
                </a:solidFill>
                <a:latin typeface="Verdana"/>
                <a:ea typeface="Verdana"/>
              </a:rPr>
              <a:t>: </a:t>
            </a:r>
            <a:r>
              <a:rPr lang="en-US" err="1">
                <a:solidFill>
                  <a:srgbClr val="121212"/>
                </a:solidFill>
                <a:latin typeface="Verdana"/>
                <a:ea typeface="Verdana"/>
              </a:rPr>
              <a:t>een</a:t>
            </a:r>
            <a:r>
              <a:rPr lang="en-US">
                <a:solidFill>
                  <a:srgbClr val="121212"/>
                </a:solidFill>
                <a:latin typeface="Verdana"/>
                <a:ea typeface="Verdana"/>
              </a:rPr>
              <a:t> </a:t>
            </a:r>
            <a:r>
              <a:rPr lang="en-US" err="1">
                <a:solidFill>
                  <a:srgbClr val="121212"/>
                </a:solidFill>
                <a:latin typeface="Verdana"/>
                <a:ea typeface="Verdana"/>
              </a:rPr>
              <a:t>nieuwe</a:t>
            </a:r>
            <a:r>
              <a:rPr lang="en-US">
                <a:solidFill>
                  <a:srgbClr val="121212"/>
                </a:solidFill>
                <a:latin typeface="Verdana"/>
                <a:ea typeface="Verdana"/>
              </a:rPr>
              <a:t> </a:t>
            </a:r>
            <a:r>
              <a:rPr lang="en-US" err="1">
                <a:solidFill>
                  <a:srgbClr val="121212"/>
                </a:solidFill>
                <a:latin typeface="Verdana"/>
                <a:ea typeface="Verdana"/>
              </a:rPr>
              <a:t>benadering</a:t>
            </a:r>
            <a:r>
              <a:rPr lang="en-US">
                <a:solidFill>
                  <a:srgbClr val="121212"/>
                </a:solidFill>
                <a:latin typeface="Verdana"/>
                <a:ea typeface="Verdana"/>
              </a:rPr>
              <a:t> van </a:t>
            </a:r>
            <a:r>
              <a:rPr lang="en-US" err="1">
                <a:solidFill>
                  <a:srgbClr val="121212"/>
                </a:solidFill>
                <a:latin typeface="Verdana"/>
                <a:ea typeface="Verdana"/>
              </a:rPr>
              <a:t>gewelddadig</a:t>
            </a:r>
            <a:r>
              <a:rPr lang="en-US">
                <a:solidFill>
                  <a:srgbClr val="121212"/>
                </a:solidFill>
                <a:latin typeface="Verdana"/>
                <a:ea typeface="Verdana"/>
              </a:rPr>
              <a:t> </a:t>
            </a:r>
            <a:r>
              <a:rPr lang="en-US" err="1">
                <a:solidFill>
                  <a:srgbClr val="121212"/>
                </a:solidFill>
                <a:latin typeface="Verdana"/>
                <a:ea typeface="Verdana"/>
              </a:rPr>
              <a:t>en</a:t>
            </a:r>
            <a:r>
              <a:rPr lang="en-US">
                <a:solidFill>
                  <a:srgbClr val="121212"/>
                </a:solidFill>
                <a:latin typeface="Verdana"/>
                <a:ea typeface="Verdana"/>
              </a:rPr>
              <a:t> </a:t>
            </a:r>
            <a:r>
              <a:rPr lang="en-US" err="1">
                <a:solidFill>
                  <a:srgbClr val="121212"/>
                </a:solidFill>
                <a:latin typeface="Verdana"/>
                <a:ea typeface="Verdana"/>
              </a:rPr>
              <a:t>zelfdestructief</a:t>
            </a:r>
            <a:r>
              <a:rPr lang="en-US">
                <a:solidFill>
                  <a:srgbClr val="121212"/>
                </a:solidFill>
                <a:latin typeface="Verdana"/>
                <a:ea typeface="Verdana"/>
              </a:rPr>
              <a:t> </a:t>
            </a:r>
            <a:r>
              <a:rPr lang="en-US" err="1">
                <a:solidFill>
                  <a:srgbClr val="121212"/>
                </a:solidFill>
                <a:latin typeface="Verdana"/>
                <a:ea typeface="Verdana"/>
              </a:rPr>
              <a:t>gedrag</a:t>
            </a:r>
            <a:r>
              <a:rPr lang="en-US">
                <a:solidFill>
                  <a:srgbClr val="121212"/>
                </a:solidFill>
                <a:latin typeface="Verdana"/>
                <a:ea typeface="Verdana"/>
              </a:rPr>
              <a:t> van </a:t>
            </a:r>
            <a:r>
              <a:rPr lang="en-US" err="1">
                <a:solidFill>
                  <a:srgbClr val="121212"/>
                </a:solidFill>
                <a:latin typeface="Verdana"/>
                <a:ea typeface="Verdana"/>
              </a:rPr>
              <a:t>kinderen</a:t>
            </a:r>
            <a:r>
              <a:rPr lang="en-US">
                <a:solidFill>
                  <a:srgbClr val="121212"/>
                </a:solidFill>
                <a:latin typeface="Verdana"/>
                <a:ea typeface="Verdana"/>
              </a:rPr>
              <a:t> </a:t>
            </a:r>
            <a:r>
              <a:rPr lang="en-US" err="1">
                <a:solidFill>
                  <a:srgbClr val="121212"/>
                </a:solidFill>
                <a:latin typeface="Verdana"/>
                <a:ea typeface="Verdana"/>
              </a:rPr>
              <a:t>en</a:t>
            </a:r>
            <a:r>
              <a:rPr lang="en-US">
                <a:solidFill>
                  <a:srgbClr val="121212"/>
                </a:solidFill>
                <a:latin typeface="Verdana"/>
                <a:ea typeface="Verdana"/>
              </a:rPr>
              <a:t> </a:t>
            </a:r>
            <a:r>
              <a:rPr lang="en-US" err="1">
                <a:solidFill>
                  <a:srgbClr val="121212"/>
                </a:solidFill>
                <a:latin typeface="Verdana"/>
                <a:ea typeface="Verdana"/>
              </a:rPr>
              <a:t>adolescenten</a:t>
            </a:r>
            <a:r>
              <a:rPr lang="en-US">
                <a:solidFill>
                  <a:srgbClr val="121212"/>
                </a:solidFill>
                <a:latin typeface="Verdana"/>
                <a:ea typeface="Verdana"/>
              </a:rPr>
              <a:t>: </a:t>
            </a:r>
            <a:r>
              <a:rPr lang="en-US" err="1">
                <a:solidFill>
                  <a:srgbClr val="121212"/>
                </a:solidFill>
                <a:latin typeface="Verdana"/>
                <a:ea typeface="Verdana"/>
              </a:rPr>
              <a:t>hoofdstuk</a:t>
            </a:r>
            <a:r>
              <a:rPr lang="en-US">
                <a:solidFill>
                  <a:srgbClr val="121212"/>
                </a:solidFill>
                <a:latin typeface="Verdana"/>
                <a:ea typeface="Verdana"/>
              </a:rPr>
              <a:t> over </a:t>
            </a:r>
            <a:r>
              <a:rPr lang="en-US" err="1">
                <a:solidFill>
                  <a:srgbClr val="121212"/>
                </a:solidFill>
                <a:latin typeface="Verdana"/>
                <a:ea typeface="Verdana"/>
              </a:rPr>
              <a:t>scholen</a:t>
            </a:r>
            <a:endParaRPr lang="en-US" err="1">
              <a:latin typeface="Verdana"/>
              <a:ea typeface="Verdana"/>
            </a:endParaRPr>
          </a:p>
          <a:p>
            <a:endParaRPr lang="en-US">
              <a:solidFill>
                <a:srgbClr val="121212"/>
              </a:solidFill>
            </a:endParaRPr>
          </a:p>
          <a:p>
            <a:r>
              <a:rPr lang="en-US">
                <a:solidFill>
                  <a:srgbClr val="121212"/>
                </a:solidFill>
                <a:latin typeface="Verdana"/>
                <a:ea typeface="Verdana"/>
              </a:rPr>
              <a:t>De </a:t>
            </a:r>
            <a:r>
              <a:rPr lang="en-US" err="1">
                <a:solidFill>
                  <a:srgbClr val="121212"/>
                </a:solidFill>
                <a:latin typeface="Verdana"/>
                <a:ea typeface="Verdana"/>
              </a:rPr>
              <a:t>geweldloze</a:t>
            </a:r>
            <a:r>
              <a:rPr lang="en-US">
                <a:solidFill>
                  <a:srgbClr val="121212"/>
                </a:solidFill>
                <a:latin typeface="Verdana"/>
                <a:ea typeface="Verdana"/>
              </a:rPr>
              <a:t> podcast</a:t>
            </a:r>
            <a:endParaRPr lang="en-US">
              <a:solidFill>
                <a:srgbClr val="121212"/>
              </a:solidFill>
            </a:endParaRPr>
          </a:p>
          <a:p>
            <a:endParaRPr lang="en-US">
              <a:solidFill>
                <a:srgbClr val="121212"/>
              </a:solidFill>
            </a:endParaRPr>
          </a:p>
          <a:p>
            <a:r>
              <a:rPr lang="en-US">
                <a:solidFill>
                  <a:srgbClr val="121212"/>
                </a:solidFill>
                <a:hlinkClick r:id="rId3"/>
              </a:rPr>
              <a:t>KPN - Iedereen Behalve</a:t>
            </a:r>
            <a:endParaRPr lang="en-US">
              <a:solidFill>
                <a:srgbClr val="121212"/>
              </a:solidFill>
            </a:endParaRPr>
          </a:p>
          <a:p>
            <a:endParaRPr lang="en-US">
              <a:solidFill>
                <a:srgbClr val="121212"/>
              </a:solidFill>
            </a:endParaRPr>
          </a:p>
          <a:p>
            <a:r>
              <a:rPr lang="en-US">
                <a:solidFill>
                  <a:srgbClr val="121212"/>
                </a:solidFill>
                <a:hlinkClick r:id="rId4"/>
              </a:rPr>
              <a:t>Geklapt, gefilmd en gedeeld | Politie en Wetenschap</a:t>
            </a:r>
            <a:endParaRPr lang="en-US">
              <a:solidFill>
                <a:srgbClr val="121212"/>
              </a:solidFill>
            </a:endParaRPr>
          </a:p>
          <a:p>
            <a:endParaRPr lang="en-US">
              <a:solidFill>
                <a:srgbClr val="121212"/>
              </a:solidFill>
            </a:endParaRPr>
          </a:p>
          <a:p>
            <a:endParaRPr lang="en-US">
              <a:solidFill>
                <a:srgbClr val="121212"/>
              </a:solidFill>
            </a:endParaRPr>
          </a:p>
          <a:p>
            <a:pPr>
              <a:buFont typeface="Calibri" panose="020B0604020202020204" pitchFamily="34" charset="0"/>
              <a:buChar char="-"/>
            </a:pPr>
            <a:endParaRPr lang="en-US"/>
          </a:p>
          <a:p>
            <a:pPr>
              <a:buFont typeface="Calibri" panose="020B0604020202020204" pitchFamily="34" charset="0"/>
              <a:buChar char="-"/>
            </a:pPr>
            <a:endParaRPr lang="en-US"/>
          </a:p>
        </p:txBody>
      </p:sp>
    </p:spTree>
    <p:extLst>
      <p:ext uri="{BB962C8B-B14F-4D97-AF65-F5344CB8AC3E}">
        <p14:creationId xmlns:p14="http://schemas.microsoft.com/office/powerpoint/2010/main" val="262978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6C69E2-C573-2B58-FC24-D8B2F2D0182B}"/>
              </a:ext>
            </a:extLst>
          </p:cNvPr>
          <p:cNvSpPr>
            <a:spLocks noGrp="1"/>
          </p:cNvSpPr>
          <p:nvPr>
            <p:ph type="title"/>
          </p:nvPr>
        </p:nvSpPr>
        <p:spPr>
          <a:xfrm>
            <a:off x="2152650" y="1233258"/>
            <a:ext cx="7886700" cy="560158"/>
          </a:xfrm>
        </p:spPr>
        <p:txBody>
          <a:bodyPr anchor="ctr">
            <a:normAutofit/>
          </a:bodyPr>
          <a:lstStyle/>
          <a:p>
            <a:r>
              <a:rPr lang="nl-NL"/>
              <a:t>Het ontstaan van FST	</a:t>
            </a:r>
          </a:p>
        </p:txBody>
      </p:sp>
      <p:graphicFrame>
        <p:nvGraphicFramePr>
          <p:cNvPr id="5" name="Tijdelijke aanduiding voor inhoud 2">
            <a:extLst>
              <a:ext uri="{FF2B5EF4-FFF2-40B4-BE49-F238E27FC236}">
                <a16:creationId xmlns:a16="http://schemas.microsoft.com/office/drawing/2014/main" id="{20796CF2-ACD3-138D-E500-CCE3B24E045B}"/>
              </a:ext>
            </a:extLst>
          </p:cNvPr>
          <p:cNvGraphicFramePr>
            <a:graphicFrameLocks noGrp="1"/>
          </p:cNvGraphicFramePr>
          <p:nvPr>
            <p:ph idx="1"/>
            <p:extLst>
              <p:ext uri="{D42A27DB-BD31-4B8C-83A1-F6EECF244321}">
                <p14:modId xmlns:p14="http://schemas.microsoft.com/office/powerpoint/2010/main" val="2813582972"/>
              </p:ext>
            </p:extLst>
          </p:nvPr>
        </p:nvGraphicFramePr>
        <p:xfrm>
          <a:off x="518481" y="2049406"/>
          <a:ext cx="7886700" cy="3565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Afbeelding 5" descr="Afbeelding met clipart, tekening, tekst, illustratie&#10;&#10;Door AI gegenereerde inhoud is mogelijk onjuist.">
            <a:extLst>
              <a:ext uri="{FF2B5EF4-FFF2-40B4-BE49-F238E27FC236}">
                <a16:creationId xmlns:a16="http://schemas.microsoft.com/office/drawing/2014/main" id="{899C6F8D-95A6-151D-6EE7-3AFA7522E0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05261" y="3197507"/>
            <a:ext cx="3255267" cy="3255267"/>
          </a:xfrm>
          <a:prstGeom prst="rect">
            <a:avLst/>
          </a:prstGeom>
        </p:spPr>
      </p:pic>
    </p:spTree>
    <p:extLst>
      <p:ext uri="{BB962C8B-B14F-4D97-AF65-F5344CB8AC3E}">
        <p14:creationId xmlns:p14="http://schemas.microsoft.com/office/powerpoint/2010/main" val="40613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3ABA9-85BC-9B9C-BA0C-7A8AB992FEE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DFA39E0-62A4-249A-29AE-95A47DDCEDD5}"/>
              </a:ext>
            </a:extLst>
          </p:cNvPr>
          <p:cNvSpPr>
            <a:spLocks noGrp="1"/>
          </p:cNvSpPr>
          <p:nvPr>
            <p:ph type="title"/>
          </p:nvPr>
        </p:nvSpPr>
        <p:spPr>
          <a:xfrm>
            <a:off x="416689" y="834042"/>
            <a:ext cx="10718157" cy="560158"/>
          </a:xfrm>
        </p:spPr>
        <p:txBody>
          <a:bodyPr/>
          <a:lstStyle/>
          <a:p>
            <a:r>
              <a:rPr lang="nl-NL" dirty="0">
                <a:cs typeface="Aptos" panose="020B0004020202020204" pitchFamily="34" charset="0"/>
              </a:rPr>
              <a:t>Hoe kan een consultatietraject vanuit FST helpen?</a:t>
            </a:r>
          </a:p>
        </p:txBody>
      </p:sp>
      <p:sp>
        <p:nvSpPr>
          <p:cNvPr id="4" name="Titel 1">
            <a:extLst>
              <a:ext uri="{FF2B5EF4-FFF2-40B4-BE49-F238E27FC236}">
                <a16:creationId xmlns:a16="http://schemas.microsoft.com/office/drawing/2014/main" id="{B5E46C85-177C-A3E3-8DA2-BB0A785D7E89}"/>
              </a:ext>
            </a:extLst>
          </p:cNvPr>
          <p:cNvSpPr txBox="1">
            <a:spLocks/>
          </p:cNvSpPr>
          <p:nvPr/>
        </p:nvSpPr>
        <p:spPr>
          <a:xfrm>
            <a:off x="2152650" y="3073056"/>
            <a:ext cx="7886700" cy="560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00B0F0"/>
                </a:solidFill>
                <a:latin typeface="Verdana" panose="020B0604030504040204" pitchFamily="34" charset="0"/>
                <a:ea typeface="Verdana" panose="020B0604030504040204" pitchFamily="34" charset="0"/>
                <a:cs typeface="+mj-cs"/>
              </a:defRPr>
            </a:lvl1pPr>
          </a:lstStyle>
          <a:p>
            <a:endParaRPr lang="nl-NL" dirty="0"/>
          </a:p>
        </p:txBody>
      </p:sp>
      <p:sp>
        <p:nvSpPr>
          <p:cNvPr id="3" name="Tijdelijke aanduiding voor inhoud 2">
            <a:extLst>
              <a:ext uri="{FF2B5EF4-FFF2-40B4-BE49-F238E27FC236}">
                <a16:creationId xmlns:a16="http://schemas.microsoft.com/office/drawing/2014/main" id="{79ECD12C-826B-463C-91BC-7A330B70A950}"/>
              </a:ext>
            </a:extLst>
          </p:cNvPr>
          <p:cNvSpPr>
            <a:spLocks noGrp="1"/>
          </p:cNvSpPr>
          <p:nvPr>
            <p:ph idx="1"/>
          </p:nvPr>
        </p:nvSpPr>
        <p:spPr>
          <a:xfrm>
            <a:off x="734786" y="1920238"/>
            <a:ext cx="9304564" cy="4131647"/>
          </a:xfrm>
        </p:spPr>
        <p:txBody>
          <a:bodyPr/>
          <a:lstStyle/>
          <a:p>
            <a:pPr marL="0" lvl="0" indent="0">
              <a:buNone/>
            </a:pPr>
            <a:r>
              <a:rPr lang="nl-NL" sz="2000" b="1" dirty="0">
                <a:effectLst/>
                <a:cs typeface="Times New Roman" panose="02020603050405020304" pitchFamily="18" charset="0"/>
              </a:rPr>
              <a:t>Twee niveaus van beïnvloeding: 	</a:t>
            </a:r>
          </a:p>
          <a:p>
            <a:pPr marL="342900" lvl="0" indent="-342900">
              <a:buFont typeface="Aptos" panose="020B0004020202020204" pitchFamily="34" charset="0"/>
              <a:buChar char="-"/>
            </a:pPr>
            <a:endParaRPr lang="nl-NL" sz="2000" b="1" dirty="0">
              <a:effectLst/>
              <a:cs typeface="Times New Roman" panose="02020603050405020304" pitchFamily="18" charset="0"/>
            </a:endParaRPr>
          </a:p>
          <a:p>
            <a:pPr marL="342900" lvl="0" indent="-342900">
              <a:buFont typeface="+mj-lt"/>
              <a:buAutoNum type="arabicPeriod"/>
            </a:pPr>
            <a:r>
              <a:rPr lang="nl-NL" sz="2000" b="1" dirty="0">
                <a:cs typeface="Times New Roman" panose="02020603050405020304" pitchFamily="18" charset="0"/>
              </a:rPr>
              <a:t>Forensisch / Inhoudelijk: </a:t>
            </a:r>
            <a:r>
              <a:rPr lang="nl-NL" sz="2000" dirty="0">
                <a:cs typeface="Times New Roman" panose="02020603050405020304" pitchFamily="18" charset="0"/>
              </a:rPr>
              <a:t>meedenken over passende bejegening en begeleiding van de forensische jongere, denk aan signaleringsplannen, veiligheidsplannen, in gesprek over straatcultuur, </a:t>
            </a:r>
            <a:r>
              <a:rPr lang="nl-NL" sz="2000">
                <a:cs typeface="Times New Roman" panose="02020603050405020304" pitchFamily="18" charset="0"/>
              </a:rPr>
              <a:t>geweldloos verzet </a:t>
            </a:r>
            <a:r>
              <a:rPr lang="nl-NL" sz="2000" dirty="0">
                <a:cs typeface="Times New Roman" panose="02020603050405020304" pitchFamily="18" charset="0"/>
              </a:rPr>
              <a:t>e.d. Het systeem blijft onveranderd. </a:t>
            </a:r>
            <a:br>
              <a:rPr lang="nl-NL" sz="2000" dirty="0">
                <a:cs typeface="Times New Roman" panose="02020603050405020304" pitchFamily="18" charset="0"/>
              </a:rPr>
            </a:br>
            <a:endParaRPr lang="nl-NL" sz="2000" dirty="0">
              <a:cs typeface="Times New Roman" panose="02020603050405020304" pitchFamily="18" charset="0"/>
            </a:endParaRPr>
          </a:p>
          <a:p>
            <a:pPr marL="342900" lvl="0" indent="-342900">
              <a:buFont typeface="+mj-lt"/>
              <a:buAutoNum type="arabicPeriod"/>
            </a:pPr>
            <a:r>
              <a:rPr lang="nl-NL" sz="2000" b="1" dirty="0">
                <a:cs typeface="Times New Roman" panose="02020603050405020304" pitchFamily="18" charset="0"/>
              </a:rPr>
              <a:t>Systemisch, overstijgend, gericht op de relationele context: </a:t>
            </a:r>
            <a:r>
              <a:rPr lang="nl-NL" sz="2000" dirty="0">
                <a:cs typeface="Times New Roman" panose="02020603050405020304" pitchFamily="18" charset="0"/>
              </a:rPr>
              <a:t>hoe kunnen we samen optrekken om weer meer grip te krijgen? </a:t>
            </a:r>
            <a:br>
              <a:rPr lang="nl-NL" sz="2000" dirty="0">
                <a:cs typeface="Times New Roman" panose="02020603050405020304" pitchFamily="18" charset="0"/>
              </a:rPr>
            </a:br>
            <a:r>
              <a:rPr lang="nl-NL" sz="2000" dirty="0">
                <a:cs typeface="Times New Roman" panose="02020603050405020304" pitchFamily="18" charset="0"/>
              </a:rPr>
              <a:t>Het systeem moet veranderen. Het systeem is vastgelopen, zoeken naar nieuwe samenwerkingen. </a:t>
            </a:r>
            <a:endParaRPr lang="nl-NL" sz="2000" dirty="0">
              <a:effectLst/>
              <a:cs typeface="Times New Roman" panose="02020603050405020304" pitchFamily="18" charset="0"/>
            </a:endParaRPr>
          </a:p>
        </p:txBody>
      </p:sp>
    </p:spTree>
    <p:extLst>
      <p:ext uri="{BB962C8B-B14F-4D97-AF65-F5344CB8AC3E}">
        <p14:creationId xmlns:p14="http://schemas.microsoft.com/office/powerpoint/2010/main" val="3583050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9801C-7513-5416-888C-14FC35C0D14E}"/>
              </a:ext>
            </a:extLst>
          </p:cNvPr>
          <p:cNvSpPr>
            <a:spLocks noGrp="1"/>
          </p:cNvSpPr>
          <p:nvPr>
            <p:ph type="title"/>
          </p:nvPr>
        </p:nvSpPr>
        <p:spPr/>
        <p:txBody>
          <a:bodyPr/>
          <a:lstStyle/>
          <a:p>
            <a:r>
              <a:rPr lang="nl-NL"/>
              <a:t>Insteek van vandaag	</a:t>
            </a:r>
          </a:p>
        </p:txBody>
      </p:sp>
      <p:sp>
        <p:nvSpPr>
          <p:cNvPr id="3" name="Tijdelijke aanduiding voor inhoud 2">
            <a:extLst>
              <a:ext uri="{FF2B5EF4-FFF2-40B4-BE49-F238E27FC236}">
                <a16:creationId xmlns:a16="http://schemas.microsoft.com/office/drawing/2014/main" id="{6171EE2E-300F-A5BA-8BB0-EEF30FA87B51}"/>
              </a:ext>
            </a:extLst>
          </p:cNvPr>
          <p:cNvSpPr>
            <a:spLocks noGrp="1"/>
          </p:cNvSpPr>
          <p:nvPr>
            <p:ph idx="1"/>
          </p:nvPr>
        </p:nvSpPr>
        <p:spPr>
          <a:xfrm>
            <a:off x="838200" y="1920237"/>
            <a:ext cx="10515600" cy="3987267"/>
          </a:xfrm>
        </p:spPr>
        <p:txBody>
          <a:bodyPr vert="horz" lIns="91440" tIns="45720" rIns="91440" bIns="45720" rtlCol="0" anchor="t">
            <a:noAutofit/>
          </a:bodyPr>
          <a:lstStyle/>
          <a:p>
            <a:endParaRPr lang="nl-NL">
              <a:latin typeface="Verdana"/>
              <a:ea typeface="Verdana"/>
            </a:endParaRPr>
          </a:p>
          <a:p>
            <a:r>
              <a:rPr lang="nl-NL">
                <a:latin typeface="Verdana"/>
                <a:ea typeface="Verdana"/>
              </a:rPr>
              <a:t>Forensische problematiek – een verkenning</a:t>
            </a:r>
            <a:endParaRPr lang="nl-NL"/>
          </a:p>
          <a:p>
            <a:r>
              <a:rPr lang="nl-NL">
                <a:latin typeface="Verdana"/>
                <a:ea typeface="Verdana"/>
              </a:rPr>
              <a:t>Hybride straatcultuur – ontwikkelingen </a:t>
            </a:r>
          </a:p>
          <a:p>
            <a:r>
              <a:rPr lang="nl-NL">
                <a:latin typeface="Verdana"/>
                <a:ea typeface="Verdana"/>
              </a:rPr>
              <a:t>Verbindend gezag/geweldloos verzet – hoe te handelen?</a:t>
            </a:r>
            <a:endParaRPr lang="nl-NL"/>
          </a:p>
          <a:p>
            <a:r>
              <a:rPr lang="nl-NL">
                <a:latin typeface="Verdana"/>
                <a:ea typeface="Verdana"/>
              </a:rPr>
              <a:t>Wanneer inschakelen forensische zorg?</a:t>
            </a:r>
          </a:p>
          <a:p>
            <a:r>
              <a:rPr lang="nl-NL">
                <a:latin typeface="Verdana"/>
                <a:ea typeface="Verdana"/>
              </a:rPr>
              <a:t>Wensen?</a:t>
            </a:r>
          </a:p>
        </p:txBody>
      </p:sp>
    </p:spTree>
    <p:extLst>
      <p:ext uri="{BB962C8B-B14F-4D97-AF65-F5344CB8AC3E}">
        <p14:creationId xmlns:p14="http://schemas.microsoft.com/office/powerpoint/2010/main" val="94951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9C4D48-03E6-39E6-5AC5-57A1F7C14AB6}"/>
              </a:ext>
            </a:extLst>
          </p:cNvPr>
          <p:cNvSpPr>
            <a:spLocks noGrp="1"/>
          </p:cNvSpPr>
          <p:nvPr>
            <p:ph type="title"/>
          </p:nvPr>
        </p:nvSpPr>
        <p:spPr>
          <a:xfrm>
            <a:off x="1794083" y="2387887"/>
            <a:ext cx="8622075" cy="2095464"/>
          </a:xfrm>
        </p:spPr>
        <p:txBody>
          <a:bodyPr/>
          <a:lstStyle/>
          <a:p>
            <a:pPr algn="ctr"/>
            <a:r>
              <a:rPr lang="nl-NL">
                <a:latin typeface="Verdana"/>
                <a:ea typeface="Verdana"/>
              </a:rPr>
              <a:t>Wat komen jullie tegen aan forensisch gedrag? Hoe reageert de school hierop?</a:t>
            </a:r>
          </a:p>
        </p:txBody>
      </p:sp>
      <p:sp>
        <p:nvSpPr>
          <p:cNvPr id="3" name="Tijdelijke aanduiding voor inhoud 2">
            <a:extLst>
              <a:ext uri="{FF2B5EF4-FFF2-40B4-BE49-F238E27FC236}">
                <a16:creationId xmlns:a16="http://schemas.microsoft.com/office/drawing/2014/main" id="{A9F7F246-9CC7-7324-08F4-54F75CD15BCE}"/>
              </a:ext>
            </a:extLst>
          </p:cNvPr>
          <p:cNvSpPr>
            <a:spLocks noGrp="1"/>
          </p:cNvSpPr>
          <p:nvPr>
            <p:ph idx="1"/>
          </p:nvPr>
        </p:nvSpPr>
        <p:spPr>
          <a:xfrm>
            <a:off x="838200" y="2589709"/>
            <a:ext cx="10515600" cy="2036620"/>
          </a:xfrm>
        </p:spPr>
        <p:txBody>
          <a:bodyPr vert="horz" lIns="91440" tIns="45720" rIns="91440" bIns="45720" rtlCol="0" anchor="t">
            <a:noAutofit/>
          </a:bodyPr>
          <a:lstStyle/>
          <a:p>
            <a:endParaRPr lang="nl-NL"/>
          </a:p>
          <a:p>
            <a:endParaRPr lang="nl-NL"/>
          </a:p>
          <a:p>
            <a:endParaRPr lang="nl-NL"/>
          </a:p>
        </p:txBody>
      </p:sp>
    </p:spTree>
    <p:extLst>
      <p:ext uri="{BB962C8B-B14F-4D97-AF65-F5344CB8AC3E}">
        <p14:creationId xmlns:p14="http://schemas.microsoft.com/office/powerpoint/2010/main" val="44921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8B3CD-A714-21A5-DFB8-561E254D2CE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C63052-0FEE-9E0D-F792-3652995EA3CC}"/>
              </a:ext>
            </a:extLst>
          </p:cNvPr>
          <p:cNvSpPr>
            <a:spLocks noGrp="1"/>
          </p:cNvSpPr>
          <p:nvPr>
            <p:ph type="title"/>
          </p:nvPr>
        </p:nvSpPr>
        <p:spPr>
          <a:xfrm>
            <a:off x="2152650" y="1360079"/>
            <a:ext cx="7886700" cy="560158"/>
          </a:xfrm>
        </p:spPr>
        <p:txBody>
          <a:bodyPr/>
          <a:lstStyle/>
          <a:p>
            <a:r>
              <a:rPr lang="nl-NL" sz="2000" b="1" dirty="0"/>
              <a:t>Risicofactoren en beschermende factoren</a:t>
            </a:r>
            <a:endParaRPr lang="en-US" sz="2000" b="1" dirty="0"/>
          </a:p>
        </p:txBody>
      </p:sp>
      <p:sp>
        <p:nvSpPr>
          <p:cNvPr id="3" name="Tijdelijke aanduiding voor inhoud 2">
            <a:extLst>
              <a:ext uri="{FF2B5EF4-FFF2-40B4-BE49-F238E27FC236}">
                <a16:creationId xmlns:a16="http://schemas.microsoft.com/office/drawing/2014/main" id="{BDBA817D-2EA3-FF2C-039D-E76EBF991586}"/>
              </a:ext>
            </a:extLst>
          </p:cNvPr>
          <p:cNvSpPr>
            <a:spLocks noGrp="1"/>
          </p:cNvSpPr>
          <p:nvPr>
            <p:ph idx="1"/>
          </p:nvPr>
        </p:nvSpPr>
        <p:spPr>
          <a:xfrm>
            <a:off x="2007871" y="1920236"/>
            <a:ext cx="3542297" cy="4131647"/>
          </a:xfrm>
          <a:ln w="28575">
            <a:solidFill>
              <a:srgbClr val="FF0000"/>
            </a:solidFill>
          </a:ln>
        </p:spPr>
        <p:txBody>
          <a:bodyPr vert="horz" lIns="91440" tIns="45720" rIns="91440" bIns="45720" rtlCol="0" anchor="t">
            <a:noAutofit/>
          </a:bodyPr>
          <a:lstStyle/>
          <a:p>
            <a:pPr marL="0" indent="0">
              <a:buNone/>
            </a:pPr>
            <a:r>
              <a:rPr lang="nl-NL" sz="1600" b="1" dirty="0"/>
              <a:t>Risicofactoren </a:t>
            </a:r>
          </a:p>
          <a:p>
            <a:pPr>
              <a:buFont typeface="Courier New" panose="02070309020205020404" pitchFamily="49" charset="0"/>
              <a:buChar char="o"/>
            </a:pPr>
            <a:r>
              <a:rPr lang="nl-NL" sz="1400" dirty="0"/>
              <a:t>Impulsief gedrag</a:t>
            </a:r>
          </a:p>
          <a:p>
            <a:pPr>
              <a:buFont typeface="Courier New" panose="02070309020205020404" pitchFamily="49" charset="0"/>
              <a:buChar char="o"/>
            </a:pPr>
            <a:r>
              <a:rPr lang="nl-NL" sz="1400" u="sng" dirty="0">
                <a:latin typeface="Verdana"/>
                <a:ea typeface="Verdana"/>
              </a:rPr>
              <a:t>Weinig binding met school</a:t>
            </a:r>
          </a:p>
          <a:p>
            <a:pPr>
              <a:buFont typeface="Courier New" panose="02070309020205020404" pitchFamily="49" charset="0"/>
              <a:buChar char="o"/>
            </a:pPr>
            <a:r>
              <a:rPr lang="nl-NL" sz="1400" dirty="0"/>
              <a:t>Beïnvloedbaar zijn</a:t>
            </a:r>
          </a:p>
          <a:p>
            <a:pPr>
              <a:buFont typeface="Courier New" panose="02070309020205020404" pitchFamily="49" charset="0"/>
              <a:buChar char="o"/>
            </a:pPr>
            <a:r>
              <a:rPr lang="nl-NL" sz="1400" dirty="0"/>
              <a:t>Negatief zelfbeeld</a:t>
            </a:r>
          </a:p>
          <a:p>
            <a:pPr>
              <a:buFont typeface="Courier New" panose="02070309020205020404" pitchFamily="49" charset="0"/>
              <a:buChar char="o"/>
            </a:pPr>
            <a:r>
              <a:rPr lang="nl-NL" sz="1400" dirty="0"/>
              <a:t>Behoefte aan spanning</a:t>
            </a:r>
          </a:p>
          <a:p>
            <a:pPr>
              <a:buFont typeface="Courier New" panose="02070309020205020404" pitchFamily="49" charset="0"/>
              <a:buChar char="o"/>
            </a:pPr>
            <a:r>
              <a:rPr lang="nl-NL" sz="1400" dirty="0"/>
              <a:t>Gebrek sport, bijbaan of hobby</a:t>
            </a:r>
          </a:p>
          <a:p>
            <a:pPr>
              <a:buFont typeface="Courier New" panose="02070309020205020404" pitchFamily="49" charset="0"/>
              <a:buChar char="o"/>
            </a:pPr>
            <a:r>
              <a:rPr lang="nl-NL" sz="1400" dirty="0"/>
              <a:t>Veel ruzie thuis</a:t>
            </a:r>
          </a:p>
          <a:p>
            <a:pPr>
              <a:buFont typeface="Courier New" panose="02070309020205020404" pitchFamily="49" charset="0"/>
              <a:buChar char="o"/>
            </a:pPr>
            <a:r>
              <a:rPr lang="nl-NL" sz="1400" dirty="0"/>
              <a:t>Problemen en zorgen van ouders</a:t>
            </a:r>
          </a:p>
          <a:p>
            <a:pPr>
              <a:buFont typeface="Courier New" panose="02070309020205020404" pitchFamily="49" charset="0"/>
              <a:buChar char="o"/>
            </a:pPr>
            <a:r>
              <a:rPr lang="nl-NL" sz="1400" dirty="0"/>
              <a:t>Weinig toezicht op de jongere offline én online</a:t>
            </a:r>
          </a:p>
          <a:p>
            <a:pPr>
              <a:buFont typeface="Courier New" panose="02070309020205020404" pitchFamily="49" charset="0"/>
              <a:buChar char="o"/>
            </a:pPr>
            <a:r>
              <a:rPr lang="nl-NL" sz="1400" dirty="0"/>
              <a:t>Criminele familieleden</a:t>
            </a:r>
          </a:p>
          <a:p>
            <a:pPr marL="0" indent="0">
              <a:buNone/>
            </a:pPr>
            <a:endParaRPr lang="nl-NL" sz="1600" dirty="0"/>
          </a:p>
          <a:p>
            <a:pPr>
              <a:buFont typeface="Courier New" panose="02070309020205020404" pitchFamily="49" charset="0"/>
              <a:buChar char="o"/>
            </a:pPr>
            <a:endParaRPr lang="nl-NL" sz="1600" dirty="0"/>
          </a:p>
          <a:p>
            <a:pPr lvl="0">
              <a:buFont typeface="Courier New" panose="02070309020205020404" pitchFamily="49" charset="0"/>
              <a:buChar char="o"/>
            </a:pPr>
            <a:endParaRPr lang="en-US" sz="1600" dirty="0"/>
          </a:p>
        </p:txBody>
      </p:sp>
      <p:sp>
        <p:nvSpPr>
          <p:cNvPr id="4" name="Titel 1">
            <a:extLst>
              <a:ext uri="{FF2B5EF4-FFF2-40B4-BE49-F238E27FC236}">
                <a16:creationId xmlns:a16="http://schemas.microsoft.com/office/drawing/2014/main" id="{E332B023-BA38-4631-B49A-E6D6A1E62780}"/>
              </a:ext>
            </a:extLst>
          </p:cNvPr>
          <p:cNvSpPr txBox="1">
            <a:spLocks/>
          </p:cNvSpPr>
          <p:nvPr/>
        </p:nvSpPr>
        <p:spPr>
          <a:xfrm>
            <a:off x="2152650" y="3073056"/>
            <a:ext cx="7886700" cy="560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00B0F0"/>
                </a:solidFill>
                <a:latin typeface="Verdana" panose="020B0604030504040204" pitchFamily="34" charset="0"/>
                <a:ea typeface="Verdana" panose="020B0604030504040204" pitchFamily="34" charset="0"/>
                <a:cs typeface="+mj-cs"/>
              </a:defRPr>
            </a:lvl1pPr>
          </a:lstStyle>
          <a:p>
            <a:endParaRPr lang="nl-NL" sz="3200" dirty="0"/>
          </a:p>
        </p:txBody>
      </p:sp>
      <p:sp>
        <p:nvSpPr>
          <p:cNvPr id="5" name="Tijdelijke aanduiding voor inhoud 2">
            <a:extLst>
              <a:ext uri="{FF2B5EF4-FFF2-40B4-BE49-F238E27FC236}">
                <a16:creationId xmlns:a16="http://schemas.microsoft.com/office/drawing/2014/main" id="{3561E4F2-C61F-BA1A-CA3D-EEB0CA03A7DE}"/>
              </a:ext>
            </a:extLst>
          </p:cNvPr>
          <p:cNvSpPr txBox="1">
            <a:spLocks/>
          </p:cNvSpPr>
          <p:nvPr/>
        </p:nvSpPr>
        <p:spPr>
          <a:xfrm>
            <a:off x="6580674" y="1920235"/>
            <a:ext cx="3542297" cy="4306080"/>
          </a:xfrm>
          <a:prstGeom prst="rect">
            <a:avLst/>
          </a:prstGeom>
          <a:ln w="28575">
            <a:solidFill>
              <a:schemeClr val="accent6">
                <a:lumMod val="50000"/>
              </a:schemeClr>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600" b="1" dirty="0"/>
              <a:t>Beschermende factoren </a:t>
            </a:r>
          </a:p>
          <a:p>
            <a:pPr>
              <a:buFont typeface="Courier New" panose="02070309020205020404" pitchFamily="49" charset="0"/>
              <a:buChar char="o"/>
            </a:pPr>
            <a:r>
              <a:rPr lang="nl-NL" sz="1400" dirty="0"/>
              <a:t>Oorzaak/gevolg denken</a:t>
            </a:r>
          </a:p>
          <a:p>
            <a:pPr>
              <a:buFont typeface="Courier New" panose="02070309020205020404" pitchFamily="49" charset="0"/>
              <a:buChar char="o"/>
            </a:pPr>
            <a:r>
              <a:rPr lang="nl-NL" sz="1400" dirty="0"/>
              <a:t>Controle over impulsen</a:t>
            </a:r>
          </a:p>
          <a:p>
            <a:pPr>
              <a:buFont typeface="Courier New" panose="02070309020205020404" pitchFamily="49" charset="0"/>
              <a:buChar char="o"/>
            </a:pPr>
            <a:r>
              <a:rPr lang="nl-NL" sz="1400" dirty="0">
                <a:latin typeface="Verdana"/>
                <a:ea typeface="Verdana"/>
              </a:rPr>
              <a:t>Beheersingsvaardigheden</a:t>
            </a:r>
            <a:endParaRPr lang="nl-NL" dirty="0">
              <a:latin typeface="Verdana"/>
              <a:ea typeface="Verdana"/>
            </a:endParaRPr>
          </a:p>
          <a:p>
            <a:pPr>
              <a:buFont typeface="Courier New" panose="02070309020205020404" pitchFamily="49" charset="0"/>
              <a:buChar char="o"/>
            </a:pPr>
            <a:r>
              <a:rPr lang="nl-NL" sz="1400" u="sng" dirty="0">
                <a:latin typeface="Verdana"/>
                <a:ea typeface="Verdana"/>
              </a:rPr>
              <a:t>Schoolfactoren (goede prestaties, leermotivatie, positief schoolklimaat, goede relaties met leerkrachten)</a:t>
            </a:r>
            <a:endParaRPr lang="nl-NL" dirty="0"/>
          </a:p>
          <a:p>
            <a:pPr>
              <a:buFont typeface="Courier New" panose="02070309020205020404" pitchFamily="49" charset="0"/>
              <a:buChar char="o"/>
            </a:pPr>
            <a:r>
              <a:rPr lang="nl-NL" sz="1400" dirty="0">
                <a:latin typeface="Verdana"/>
                <a:ea typeface="Verdana"/>
              </a:rPr>
              <a:t>Positief zelfbeeld</a:t>
            </a:r>
          </a:p>
          <a:p>
            <a:pPr>
              <a:buFont typeface="Courier New" panose="02070309020205020404" pitchFamily="49" charset="0"/>
              <a:buChar char="o"/>
            </a:pPr>
            <a:r>
              <a:rPr lang="nl-NL" sz="1400" dirty="0"/>
              <a:t>Er is sport, bijbaan of hobby</a:t>
            </a:r>
          </a:p>
          <a:p>
            <a:pPr>
              <a:buFont typeface="Courier New" panose="02070309020205020404" pitchFamily="49" charset="0"/>
              <a:buChar char="o"/>
            </a:pPr>
            <a:r>
              <a:rPr lang="nl-NL" sz="1400" dirty="0"/>
              <a:t>Goede relatie met ouders</a:t>
            </a:r>
          </a:p>
          <a:p>
            <a:pPr>
              <a:buFont typeface="Courier New" panose="02070309020205020404" pitchFamily="49" charset="0"/>
              <a:buChar char="o"/>
            </a:pPr>
            <a:r>
              <a:rPr lang="nl-NL" sz="1400" dirty="0"/>
              <a:t>Voldoende toezicht op de jongere offline én online</a:t>
            </a:r>
          </a:p>
          <a:p>
            <a:pPr>
              <a:buFont typeface="Courier New" panose="02070309020205020404" pitchFamily="49" charset="0"/>
              <a:buChar char="o"/>
            </a:pPr>
            <a:r>
              <a:rPr lang="nl-NL" sz="1400" dirty="0"/>
              <a:t>Pro sociale activiteiten in de wijk</a:t>
            </a:r>
          </a:p>
          <a:p>
            <a:pPr>
              <a:buFont typeface="Courier New" panose="02070309020205020404" pitchFamily="49" charset="0"/>
              <a:buChar char="o"/>
            </a:pPr>
            <a:r>
              <a:rPr lang="nl-NL" sz="1400" dirty="0"/>
              <a:t>Sociale controle binnen de wijk</a:t>
            </a:r>
          </a:p>
          <a:p>
            <a:pPr>
              <a:buFont typeface="Courier New" panose="02070309020205020404" pitchFamily="49" charset="0"/>
              <a:buChar char="o"/>
            </a:pPr>
            <a:endParaRPr lang="nl-NL" sz="1600" dirty="0"/>
          </a:p>
          <a:p>
            <a:pPr>
              <a:buFont typeface="Courier New" panose="02070309020205020404" pitchFamily="49" charset="0"/>
              <a:buChar char="o"/>
            </a:pPr>
            <a:endParaRPr lang="nl-NL" sz="1600" dirty="0"/>
          </a:p>
          <a:p>
            <a:pPr>
              <a:buFont typeface="Courier New" panose="02070309020205020404" pitchFamily="49" charset="0"/>
              <a:buChar char="o"/>
            </a:pPr>
            <a:endParaRPr lang="en-US" sz="1600" dirty="0"/>
          </a:p>
        </p:txBody>
      </p:sp>
    </p:spTree>
    <p:extLst>
      <p:ext uri="{BB962C8B-B14F-4D97-AF65-F5344CB8AC3E}">
        <p14:creationId xmlns:p14="http://schemas.microsoft.com/office/powerpoint/2010/main" val="315833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0D43F1B9-C4A0-FD80-A0EA-EEC3395C161F}"/>
              </a:ext>
            </a:extLst>
          </p:cNvPr>
          <p:cNvPicPr>
            <a:picLocks noGrp="1" noChangeAspect="1"/>
          </p:cNvPicPr>
          <p:nvPr>
            <p:ph idx="1"/>
          </p:nvPr>
        </p:nvPicPr>
        <p:blipFill>
          <a:blip r:embed="rId2"/>
          <a:stretch>
            <a:fillRect/>
          </a:stretch>
        </p:blipFill>
        <p:spPr>
          <a:xfrm>
            <a:off x="686749" y="1725640"/>
            <a:ext cx="3553004" cy="4558734"/>
          </a:xfrm>
          <a:prstGeom prst="rect">
            <a:avLst/>
          </a:prstGeom>
        </p:spPr>
      </p:pic>
      <p:sp>
        <p:nvSpPr>
          <p:cNvPr id="7" name="Tekstvak 6">
            <a:extLst>
              <a:ext uri="{FF2B5EF4-FFF2-40B4-BE49-F238E27FC236}">
                <a16:creationId xmlns:a16="http://schemas.microsoft.com/office/drawing/2014/main" id="{86E18FB6-5351-4A4D-24CF-5D78B76D542C}"/>
              </a:ext>
            </a:extLst>
          </p:cNvPr>
          <p:cNvSpPr txBox="1"/>
          <p:nvPr/>
        </p:nvSpPr>
        <p:spPr>
          <a:xfrm>
            <a:off x="3533599" y="897298"/>
            <a:ext cx="7561523" cy="830997"/>
          </a:xfrm>
          <a:prstGeom prst="rect">
            <a:avLst/>
          </a:prstGeom>
          <a:noFill/>
        </p:spPr>
        <p:txBody>
          <a:bodyPr wrap="square" lIns="91440" tIns="45720" rIns="91440" bIns="45720" anchor="t">
            <a:spAutoFit/>
          </a:bodyPr>
          <a:lstStyle/>
          <a:p>
            <a:pPr algn="ctr"/>
            <a:r>
              <a:rPr lang="nl-NL" sz="2400" b="1">
                <a:solidFill>
                  <a:srgbClr val="00B0F0"/>
                </a:solidFill>
                <a:latin typeface="Verdana"/>
                <a:ea typeface="Verdana"/>
              </a:rPr>
              <a:t>Hybride straatcultuur: wat zien we?</a:t>
            </a:r>
            <a:endParaRPr lang="nl-NL" sz="2400" b="1">
              <a:solidFill>
                <a:srgbClr val="8EAADB"/>
              </a:solidFill>
              <a:latin typeface="Verdana"/>
              <a:ea typeface="Verdana"/>
            </a:endParaRPr>
          </a:p>
          <a:p>
            <a:pPr algn="ctr"/>
            <a:r>
              <a:rPr lang="nl-NL" sz="2400" b="1">
                <a:solidFill>
                  <a:srgbClr val="00B0F0"/>
                </a:solidFill>
                <a:latin typeface="Verdana"/>
                <a:ea typeface="Verdana"/>
              </a:rPr>
              <a:t>Offline en online componenten. </a:t>
            </a:r>
            <a:endParaRPr lang="nl-NL" sz="2400" b="1">
              <a:solidFill>
                <a:srgbClr val="8EAADB"/>
              </a:solidFill>
              <a:latin typeface="Verdana"/>
              <a:ea typeface="Verdana"/>
            </a:endParaRPr>
          </a:p>
        </p:txBody>
      </p:sp>
      <p:sp>
        <p:nvSpPr>
          <p:cNvPr id="9" name="Tekstvak 8">
            <a:extLst>
              <a:ext uri="{FF2B5EF4-FFF2-40B4-BE49-F238E27FC236}">
                <a16:creationId xmlns:a16="http://schemas.microsoft.com/office/drawing/2014/main" id="{3B0134EF-09F5-EA3A-3D1F-1C22D4E002EB}"/>
              </a:ext>
            </a:extLst>
          </p:cNvPr>
          <p:cNvSpPr txBox="1"/>
          <p:nvPr/>
        </p:nvSpPr>
        <p:spPr>
          <a:xfrm>
            <a:off x="4705408" y="2211598"/>
            <a:ext cx="5220878"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sz="1800"/>
              <a:t>Jongeren filmen en delen geweldsincidenten</a:t>
            </a:r>
            <a:br>
              <a:rPr lang="nl-NL"/>
            </a:br>
            <a:endParaRPr lang="nl-NL" sz="1800">
              <a:ea typeface="Calibri"/>
              <a:cs typeface="Calibri"/>
            </a:endParaRPr>
          </a:p>
          <a:p>
            <a:pPr marL="285750" indent="-285750">
              <a:buFont typeface="Arial" panose="020B0604020202020204" pitchFamily="34" charset="0"/>
              <a:buChar char="•"/>
            </a:pPr>
            <a:r>
              <a:rPr lang="nl-NL" sz="1800"/>
              <a:t>Meestal niet om geweld zelf, maar</a:t>
            </a:r>
            <a:r>
              <a:rPr lang="nl-NL"/>
              <a:t> </a:t>
            </a:r>
            <a:r>
              <a:rPr lang="nl-NL" sz="1800"/>
              <a:t>om </a:t>
            </a:r>
            <a:r>
              <a:rPr lang="nl-NL" sz="1800" b="1"/>
              <a:t>status, erkenning en zichtbaarheid</a:t>
            </a:r>
            <a:br>
              <a:rPr lang="nl-NL" b="1"/>
            </a:br>
            <a:endParaRPr lang="nl-NL" sz="1800" b="1">
              <a:ea typeface="Calibri"/>
              <a:cs typeface="Calibri"/>
            </a:endParaRPr>
          </a:p>
          <a:p>
            <a:pPr marL="285750" indent="-285750">
              <a:buFont typeface="Arial" panose="020B0604020202020204" pitchFamily="34" charset="0"/>
              <a:buChar char="•"/>
            </a:pPr>
            <a:r>
              <a:rPr lang="nl-NL" sz="1800"/>
              <a:t>‘Filmen = erbij horen’ in een digitale groepscultuur</a:t>
            </a:r>
            <a:br>
              <a:rPr lang="nl-NL"/>
            </a:br>
            <a:endParaRPr lang="nl-NL" sz="1800">
              <a:ea typeface="Calibri"/>
              <a:cs typeface="Calibri"/>
            </a:endParaRPr>
          </a:p>
          <a:p>
            <a:pPr marL="285750" indent="-285750">
              <a:buFont typeface="Arial" panose="020B0604020202020204" pitchFamily="34" charset="0"/>
              <a:buChar char="•"/>
            </a:pPr>
            <a:r>
              <a:rPr lang="nl-NL" sz="1800"/>
              <a:t>De impact van online delen is groter dan het fysieke incident</a:t>
            </a:r>
            <a:br>
              <a:rPr lang="nl-NL"/>
            </a:br>
            <a:endParaRPr lang="nl-NL" sz="1800">
              <a:ea typeface="Calibri"/>
              <a:cs typeface="Calibri"/>
            </a:endParaRPr>
          </a:p>
          <a:p>
            <a:pPr marL="285750" indent="-285750">
              <a:buFont typeface="Arial" panose="020B0604020202020204" pitchFamily="34" charset="0"/>
              <a:buChar char="•"/>
            </a:pPr>
            <a:r>
              <a:rPr lang="nl-NL" sz="1800"/>
              <a:t>Uit onderzoek: sociale media versterken </a:t>
            </a:r>
            <a:r>
              <a:rPr lang="nl-NL" sz="1800" b="1"/>
              <a:t>groepsdruk, angst én statusgevoel</a:t>
            </a:r>
            <a:endParaRPr lang="nl-NL" sz="1800"/>
          </a:p>
          <a:p>
            <a:endParaRPr lang="nl-NL" sz="1800"/>
          </a:p>
        </p:txBody>
      </p:sp>
    </p:spTree>
    <p:extLst>
      <p:ext uri="{BB962C8B-B14F-4D97-AF65-F5344CB8AC3E}">
        <p14:creationId xmlns:p14="http://schemas.microsoft.com/office/powerpoint/2010/main" val="268428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4709B-D34D-942A-233E-986866AD2C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B64F1C4-8514-9E45-9B87-6A8CB953C25C}"/>
              </a:ext>
            </a:extLst>
          </p:cNvPr>
          <p:cNvSpPr>
            <a:spLocks noGrp="1"/>
          </p:cNvSpPr>
          <p:nvPr>
            <p:ph type="title"/>
          </p:nvPr>
        </p:nvSpPr>
        <p:spPr>
          <a:xfrm>
            <a:off x="1244974" y="586481"/>
            <a:ext cx="7886700" cy="560158"/>
          </a:xfrm>
        </p:spPr>
        <p:txBody>
          <a:bodyPr/>
          <a:lstStyle/>
          <a:p>
            <a:pPr>
              <a:spcBef>
                <a:spcPts val="1000"/>
              </a:spcBef>
            </a:pPr>
            <a:endParaRPr lang="en-US" sz="1600">
              <a:solidFill>
                <a:srgbClr val="000000"/>
              </a:solidFill>
              <a:latin typeface="Verdana"/>
              <a:ea typeface="Verdana"/>
            </a:endParaRPr>
          </a:p>
          <a:p>
            <a:pPr>
              <a:lnSpc>
                <a:spcPct val="100000"/>
              </a:lnSpc>
              <a:spcBef>
                <a:spcPts val="0"/>
              </a:spcBef>
            </a:pPr>
            <a:r>
              <a:rPr lang="nl-NL" sz="2000" b="1">
                <a:latin typeface="Verdana"/>
                <a:ea typeface="Verdana"/>
              </a:rPr>
              <a:t>Hybride straatcultuur: wat is het?</a:t>
            </a:r>
            <a:endParaRPr lang="en-US" sz="1800">
              <a:latin typeface="Verdana"/>
              <a:ea typeface="Verdana"/>
            </a:endParaRPr>
          </a:p>
        </p:txBody>
      </p:sp>
      <p:sp>
        <p:nvSpPr>
          <p:cNvPr id="3" name="Tijdelijke aanduiding voor inhoud 2">
            <a:extLst>
              <a:ext uri="{FF2B5EF4-FFF2-40B4-BE49-F238E27FC236}">
                <a16:creationId xmlns:a16="http://schemas.microsoft.com/office/drawing/2014/main" id="{91C0D2F0-CE9B-63AC-B355-8EC4F25C8872}"/>
              </a:ext>
            </a:extLst>
          </p:cNvPr>
          <p:cNvSpPr>
            <a:spLocks noGrp="1"/>
          </p:cNvSpPr>
          <p:nvPr>
            <p:ph idx="1"/>
          </p:nvPr>
        </p:nvSpPr>
        <p:spPr>
          <a:xfrm>
            <a:off x="1248079" y="1298450"/>
            <a:ext cx="7953935" cy="1666353"/>
          </a:xfrm>
        </p:spPr>
        <p:txBody>
          <a:bodyPr vert="horz" lIns="91440" tIns="45720" rIns="91440" bIns="45720" rtlCol="0" anchor="t">
            <a:noAutofit/>
          </a:bodyPr>
          <a:lstStyle/>
          <a:p>
            <a:pPr marL="285750" indent="-285750">
              <a:lnSpc>
                <a:spcPct val="100000"/>
              </a:lnSpc>
              <a:buFont typeface="Arial,Sans-Serif"/>
              <a:buChar char="•"/>
            </a:pPr>
            <a:r>
              <a:rPr lang="nl-NL" sz="1800">
                <a:latin typeface="Calibri"/>
                <a:ea typeface="Calibri"/>
                <a:cs typeface="Calibri"/>
              </a:rPr>
              <a:t>Jongeren met eigen normen, waarden en statuscodes</a:t>
            </a:r>
            <a:endParaRPr lang="en-US" sz="1800">
              <a:latin typeface="Calibri"/>
              <a:ea typeface="Calibri"/>
              <a:cs typeface="Calibri"/>
            </a:endParaRPr>
          </a:p>
          <a:p>
            <a:pPr marL="285750" indent="-285750">
              <a:lnSpc>
                <a:spcPct val="100000"/>
              </a:lnSpc>
              <a:buFont typeface="Arial,Sans-Serif"/>
              <a:buChar char="•"/>
            </a:pPr>
            <a:r>
              <a:rPr lang="nl-NL" sz="1800">
                <a:latin typeface="Calibri"/>
                <a:ea typeface="Calibri"/>
                <a:cs typeface="Calibri"/>
              </a:rPr>
              <a:t>Straatcultuur speelt zich zowel offline als online af (hybride)</a:t>
            </a:r>
            <a:endParaRPr lang="en-US" sz="1800">
              <a:latin typeface="Calibri"/>
              <a:ea typeface="Calibri"/>
              <a:cs typeface="Calibri"/>
            </a:endParaRPr>
          </a:p>
          <a:p>
            <a:pPr marL="285750" indent="-285750">
              <a:lnSpc>
                <a:spcPct val="100000"/>
              </a:lnSpc>
              <a:buFont typeface="Arial,Sans-Serif"/>
              <a:buChar char="•"/>
            </a:pPr>
            <a:r>
              <a:rPr lang="nl-NL" sz="1800">
                <a:latin typeface="Calibri"/>
                <a:ea typeface="Calibri"/>
                <a:cs typeface="Calibri"/>
              </a:rPr>
              <a:t>Elementen: groep, respect, status, muziek, sociale media</a:t>
            </a:r>
            <a:endParaRPr lang="en-US" sz="1800">
              <a:latin typeface="Calibri"/>
              <a:ea typeface="Calibri"/>
              <a:cs typeface="Calibri"/>
            </a:endParaRPr>
          </a:p>
          <a:p>
            <a:pPr marL="285750" indent="-285750">
              <a:lnSpc>
                <a:spcPct val="100000"/>
              </a:lnSpc>
              <a:buFont typeface="Arial,Sans-Serif"/>
              <a:buChar char="•"/>
            </a:pPr>
            <a:r>
              <a:rPr lang="nl-NL" sz="1800" err="1">
                <a:latin typeface="Calibri"/>
                <a:ea typeface="Calibri"/>
                <a:cs typeface="Calibri"/>
              </a:rPr>
              <a:t>Drillrap</a:t>
            </a:r>
            <a:r>
              <a:rPr lang="nl-NL" sz="1800">
                <a:latin typeface="Calibri"/>
                <a:ea typeface="Calibri"/>
                <a:cs typeface="Calibri"/>
              </a:rPr>
              <a:t> en online beelden versterken zichtbaarheid en rivaliteit</a:t>
            </a:r>
            <a:endParaRPr lang="en-US" sz="1800">
              <a:latin typeface="Calibri"/>
              <a:ea typeface="Calibri"/>
              <a:cs typeface="Calibri"/>
            </a:endParaRPr>
          </a:p>
          <a:p>
            <a:pPr marL="285750" indent="-285750">
              <a:buFont typeface="Arial,Sans-Serif"/>
              <a:buChar char="•"/>
            </a:pPr>
            <a:endParaRPr lang="nl-NL" sz="1800">
              <a:latin typeface="Calibri"/>
              <a:ea typeface="Calibri"/>
              <a:cs typeface="Calibri"/>
            </a:endParaRPr>
          </a:p>
          <a:p>
            <a:pPr marL="285750" indent="-285750">
              <a:buFont typeface="Arial,Sans-Serif"/>
              <a:buChar char="•"/>
            </a:pPr>
            <a:endParaRPr lang="nl-NL" sz="1800">
              <a:latin typeface="Calibri"/>
              <a:ea typeface="Calibri"/>
              <a:cs typeface="Calibri"/>
            </a:endParaRPr>
          </a:p>
          <a:p>
            <a:pPr marL="285750" indent="-285750">
              <a:buFont typeface="Arial,Sans-Serif"/>
              <a:buChar char="•"/>
            </a:pPr>
            <a:endParaRPr lang="nl-NL" sz="1800">
              <a:latin typeface="Calibri"/>
              <a:ea typeface="Calibri"/>
              <a:cs typeface="Calibri"/>
            </a:endParaRPr>
          </a:p>
          <a:p>
            <a:pPr>
              <a:lnSpc>
                <a:spcPct val="100000"/>
              </a:lnSpc>
              <a:spcBef>
                <a:spcPct val="0"/>
              </a:spcBef>
              <a:spcAft>
                <a:spcPts val="600"/>
              </a:spcAft>
              <a:buFont typeface="Arial"/>
              <a:buChar char="•"/>
            </a:pPr>
            <a:r>
              <a:rPr lang="nl-NL" sz="1800">
                <a:latin typeface="Calibri"/>
                <a:ea typeface="Calibri"/>
                <a:cs typeface="Calibri"/>
              </a:rPr>
              <a:t>Geeft </a:t>
            </a:r>
            <a:r>
              <a:rPr lang="nl-NL" sz="1800" b="1">
                <a:latin typeface="Calibri"/>
                <a:ea typeface="Calibri"/>
                <a:cs typeface="Calibri"/>
              </a:rPr>
              <a:t>identiteit en verbondenheid, </a:t>
            </a:r>
            <a:r>
              <a:rPr lang="nl-NL" sz="1800">
                <a:latin typeface="Calibri"/>
                <a:ea typeface="Calibri"/>
                <a:cs typeface="Calibri"/>
              </a:rPr>
              <a:t>maar tegelijk ook </a:t>
            </a:r>
            <a:r>
              <a:rPr lang="nl-NL" sz="1800" b="1">
                <a:latin typeface="Calibri"/>
                <a:ea typeface="Calibri"/>
                <a:cs typeface="Calibri"/>
              </a:rPr>
              <a:t>druk en risico’s</a:t>
            </a:r>
            <a:endParaRPr lang="nl-NL" sz="1800">
              <a:latin typeface="Calibri"/>
              <a:ea typeface="Calibri"/>
              <a:cs typeface="Calibri"/>
            </a:endParaRPr>
          </a:p>
          <a:p>
            <a:pPr>
              <a:lnSpc>
                <a:spcPct val="100000"/>
              </a:lnSpc>
              <a:spcBef>
                <a:spcPct val="0"/>
              </a:spcBef>
              <a:spcAft>
                <a:spcPts val="600"/>
              </a:spcAft>
              <a:buFont typeface="Arial"/>
              <a:buChar char="•"/>
            </a:pPr>
            <a:r>
              <a:rPr lang="nl-NL" sz="1800">
                <a:latin typeface="Calibri"/>
                <a:ea typeface="Calibri"/>
                <a:cs typeface="Calibri"/>
              </a:rPr>
              <a:t>Groepsdruk</a:t>
            </a:r>
            <a:endParaRPr lang="en-US" sz="1800">
              <a:latin typeface="Calibri"/>
              <a:ea typeface="Calibri"/>
              <a:cs typeface="Calibri"/>
            </a:endParaRPr>
          </a:p>
          <a:p>
            <a:pPr>
              <a:lnSpc>
                <a:spcPct val="100000"/>
              </a:lnSpc>
              <a:spcBef>
                <a:spcPct val="0"/>
              </a:spcBef>
              <a:spcAft>
                <a:spcPts val="600"/>
              </a:spcAft>
              <a:buFont typeface="Arial"/>
              <a:buChar char="•"/>
            </a:pPr>
            <a:r>
              <a:rPr lang="nl-NL" sz="1800">
                <a:latin typeface="Calibri"/>
                <a:ea typeface="Calibri"/>
                <a:cs typeface="Calibri"/>
              </a:rPr>
              <a:t>Online conflicten (uitdagen)</a:t>
            </a:r>
          </a:p>
          <a:p>
            <a:pPr>
              <a:lnSpc>
                <a:spcPct val="100000"/>
              </a:lnSpc>
              <a:spcBef>
                <a:spcPct val="0"/>
              </a:spcBef>
              <a:spcAft>
                <a:spcPts val="600"/>
              </a:spcAft>
              <a:buFont typeface="Arial"/>
              <a:buChar char="•"/>
            </a:pPr>
            <a:r>
              <a:rPr lang="nl-NL" sz="1800">
                <a:latin typeface="Calibri"/>
                <a:ea typeface="Calibri"/>
                <a:cs typeface="Calibri"/>
              </a:rPr>
              <a:t>Wapenbezit als gevoel van veiligheid</a:t>
            </a:r>
          </a:p>
          <a:p>
            <a:pPr>
              <a:lnSpc>
                <a:spcPct val="100000"/>
              </a:lnSpc>
              <a:spcBef>
                <a:spcPct val="0"/>
              </a:spcBef>
              <a:spcAft>
                <a:spcPts val="600"/>
              </a:spcAft>
              <a:buFont typeface="Arial"/>
              <a:buChar char="•"/>
            </a:pPr>
            <a:r>
              <a:rPr lang="nl-NL" sz="1800">
                <a:latin typeface="Calibri"/>
                <a:ea typeface="Calibri"/>
                <a:cs typeface="Calibri"/>
              </a:rPr>
              <a:t>Spanning en status</a:t>
            </a:r>
            <a:endParaRPr lang="nl-NL"/>
          </a:p>
          <a:p>
            <a:pPr marL="0" indent="0">
              <a:buNone/>
            </a:pPr>
            <a:endParaRPr lang="en-US" sz="1600"/>
          </a:p>
          <a:p>
            <a:pPr marL="0" indent="0">
              <a:buNone/>
            </a:pPr>
            <a:endParaRPr lang="en-US" sz="1600"/>
          </a:p>
        </p:txBody>
      </p:sp>
      <p:sp>
        <p:nvSpPr>
          <p:cNvPr id="9" name="Titel 1">
            <a:extLst>
              <a:ext uri="{FF2B5EF4-FFF2-40B4-BE49-F238E27FC236}">
                <a16:creationId xmlns:a16="http://schemas.microsoft.com/office/drawing/2014/main" id="{649EA082-421A-137D-8EBB-C86D42AEA052}"/>
              </a:ext>
            </a:extLst>
          </p:cNvPr>
          <p:cNvSpPr txBox="1">
            <a:spLocks/>
          </p:cNvSpPr>
          <p:nvPr/>
        </p:nvSpPr>
        <p:spPr>
          <a:xfrm>
            <a:off x="1206874" y="3356575"/>
            <a:ext cx="7886700" cy="5601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rgbClr val="00B0F0"/>
                </a:solidFill>
                <a:latin typeface="Verdana" panose="020B0604030504040204" pitchFamily="34" charset="0"/>
                <a:ea typeface="Verdana" panose="020B0604030504040204" pitchFamily="34" charset="0"/>
                <a:cs typeface="+mj-cs"/>
              </a:defRPr>
            </a:lvl1pPr>
          </a:lstStyle>
          <a:p>
            <a:pPr>
              <a:spcBef>
                <a:spcPts val="1000"/>
              </a:spcBef>
            </a:pPr>
            <a:endParaRPr lang="en-US" sz="2000">
              <a:solidFill>
                <a:srgbClr val="000000"/>
              </a:solidFill>
              <a:latin typeface="Verdana"/>
              <a:ea typeface="Verdana"/>
            </a:endParaRPr>
          </a:p>
          <a:p>
            <a:pPr>
              <a:lnSpc>
                <a:spcPct val="100000"/>
              </a:lnSpc>
              <a:spcBef>
                <a:spcPts val="0"/>
              </a:spcBef>
            </a:pPr>
            <a:r>
              <a:rPr lang="nl-NL" sz="2000" b="1">
                <a:latin typeface="Verdana"/>
                <a:ea typeface="Verdana"/>
              </a:rPr>
              <a:t>Wat betekent het voor jongeren?</a:t>
            </a:r>
          </a:p>
          <a:p>
            <a:pPr>
              <a:lnSpc>
                <a:spcPct val="100000"/>
              </a:lnSpc>
              <a:spcBef>
                <a:spcPts val="0"/>
              </a:spcBef>
            </a:pPr>
            <a:endParaRPr lang="nl-NL" sz="1600" b="1">
              <a:latin typeface="Verdana"/>
              <a:ea typeface="Verdana"/>
            </a:endParaRPr>
          </a:p>
        </p:txBody>
      </p:sp>
      <p:pic>
        <p:nvPicPr>
          <p:cNvPr id="4" name="Picture 3">
            <a:extLst>
              <a:ext uri="{FF2B5EF4-FFF2-40B4-BE49-F238E27FC236}">
                <a16:creationId xmlns:a16="http://schemas.microsoft.com/office/drawing/2014/main" id="{8C52D971-F2CC-8885-8406-9A14ED1A7266}"/>
              </a:ext>
            </a:extLst>
          </p:cNvPr>
          <p:cNvPicPr>
            <a:picLocks noChangeAspect="1"/>
          </p:cNvPicPr>
          <p:nvPr/>
        </p:nvPicPr>
        <p:blipFill>
          <a:blip r:embed="rId3"/>
          <a:stretch>
            <a:fillRect/>
          </a:stretch>
        </p:blipFill>
        <p:spPr>
          <a:xfrm>
            <a:off x="8437748" y="1680881"/>
            <a:ext cx="3754532" cy="5177119"/>
          </a:xfrm>
          <a:prstGeom prst="rect">
            <a:avLst/>
          </a:prstGeom>
        </p:spPr>
      </p:pic>
    </p:spTree>
    <p:extLst>
      <p:ext uri="{BB962C8B-B14F-4D97-AF65-F5344CB8AC3E}">
        <p14:creationId xmlns:p14="http://schemas.microsoft.com/office/powerpoint/2010/main" val="3946827697"/>
      </p:ext>
    </p:extLst>
  </p:cSld>
  <p:clrMapOvr>
    <a:masterClrMapping/>
  </p:clrMapOvr>
</p:sld>
</file>

<file path=ppt/theme/theme1.xml><?xml version="1.0" encoding="utf-8"?>
<a:theme xmlns:a="http://schemas.openxmlformats.org/drawingml/2006/main" name="3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4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DED0866350B342B9C4C675A9317339" ma:contentTypeVersion="15" ma:contentTypeDescription="Een nieuw document maken." ma:contentTypeScope="" ma:versionID="e11b81f152a9db6e9adf43e5d3dc8a19">
  <xsd:schema xmlns:xsd="http://www.w3.org/2001/XMLSchema" xmlns:xs="http://www.w3.org/2001/XMLSchema" xmlns:p="http://schemas.microsoft.com/office/2006/metadata/properties" xmlns:ns2="a73f1f63-4e0f-4643-ad90-e8e9cb0f62ff" xmlns:ns3="064c33ac-9a61-4dd1-8aa0-c0f34af2026f" targetNamespace="http://schemas.microsoft.com/office/2006/metadata/properties" ma:root="true" ma:fieldsID="0b02f09717465fe44cb47e8b2c409d8b" ns2:_="" ns3:_="">
    <xsd:import namespace="a73f1f63-4e0f-4643-ad90-e8e9cb0f62ff"/>
    <xsd:import namespace="064c33ac-9a61-4dd1-8aa0-c0f34af2026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3f1f63-4e0f-4643-ad90-e8e9cb0f6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ebff1381-0b49-4c5c-bbf0-c569703c76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4c33ac-9a61-4dd1-8aa0-c0f34af2026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f854586-508b-4aa9-898b-862a56eb4c52}" ma:internalName="TaxCatchAll" ma:showField="CatchAllData" ma:web="064c33ac-9a61-4dd1-8aa0-c0f34af2026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64c33ac-9a61-4dd1-8aa0-c0f34af2026f" xsi:nil="true"/>
    <lcf76f155ced4ddcb4097134ff3c332f xmlns="a73f1f63-4e0f-4643-ad90-e8e9cb0f62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30C8EDC-26FB-4B89-ABBD-B8EC9BEA8F96}">
  <ds:schemaRefs>
    <ds:schemaRef ds:uri="http://schemas.microsoft.com/sharepoint/v3/contenttype/forms"/>
  </ds:schemaRefs>
</ds:datastoreItem>
</file>

<file path=customXml/itemProps2.xml><?xml version="1.0" encoding="utf-8"?>
<ds:datastoreItem xmlns:ds="http://schemas.openxmlformats.org/officeDocument/2006/customXml" ds:itemID="{B945E74E-F91F-468E-AE54-06E65470AA22}"/>
</file>

<file path=customXml/itemProps3.xml><?xml version="1.0" encoding="utf-8"?>
<ds:datastoreItem xmlns:ds="http://schemas.openxmlformats.org/officeDocument/2006/customXml" ds:itemID="{9D2F348B-FE44-4027-BF8E-EEF81F0A75DE}">
  <ds:schemaRefs>
    <ds:schemaRef ds:uri="5b077875-6a26-4222-94c8-a1a3d9289467"/>
    <ds:schemaRef ds:uri="89386b45-6c9d-4ff5-9a97-e6213bc2f98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17</Notes>
  <HiddenSlides>0</HiddenSlide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3_Kantoorthema</vt:lpstr>
      <vt:lpstr>14_Kantoorthema</vt:lpstr>
      <vt:lpstr>Forensisch gedrag, hoe te handelen? </vt:lpstr>
      <vt:lpstr>Forensisch Specialistisch Team</vt:lpstr>
      <vt:lpstr>Het ontstaan van FST </vt:lpstr>
      <vt:lpstr>Hoe kan een consultatietraject vanuit FST helpen?</vt:lpstr>
      <vt:lpstr>Insteek van vandaag </vt:lpstr>
      <vt:lpstr>Wat komen jullie tegen aan forensisch gedrag? Hoe reageert de school hierop?</vt:lpstr>
      <vt:lpstr>Risicofactoren en beschermende factoren</vt:lpstr>
      <vt:lpstr>PowerPoint Presentation</vt:lpstr>
      <vt:lpstr> Hybride straatcultuur: wat is het?</vt:lpstr>
      <vt:lpstr>PowerPoint Presentation</vt:lpstr>
      <vt:lpstr>Geweldloos Verzet / Verbindend Gezag</vt:lpstr>
      <vt:lpstr>Van (on)macht naar kracht!</vt:lpstr>
      <vt:lpstr>De vijf pijlers van Geweldloos Verzet</vt:lpstr>
      <vt:lpstr>Pijler 'Aanwezigheid'</vt:lpstr>
      <vt:lpstr>Pijler 'Support'</vt:lpstr>
      <vt:lpstr>Pijler 'De-escalatie'</vt:lpstr>
      <vt:lpstr>Pijler 'Relaties herstellen' </vt:lpstr>
      <vt:lpstr>Pijler 'Verzet'</vt:lpstr>
      <vt:lpstr>Wanneer inschakelen van forensische zorg?</vt:lpstr>
      <vt:lpstr>Wanneer kun je FST consulteren?</vt:lpstr>
      <vt:lpstr>Doorbreken van duivelse spiralen</vt:lpstr>
      <vt:lpstr>Vragen?  </vt:lpstr>
      <vt:lpstr>Lees- en kijktips  </vt:lpstr>
    </vt:vector>
  </TitlesOfParts>
  <Company>De Forensische Zorgspecialisten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Varekamp, E.- Ellen</dc:creator>
  <cp:revision>6</cp:revision>
  <dcterms:created xsi:type="dcterms:W3CDTF">2025-11-03T19:15:25Z</dcterms:created>
  <dcterms:modified xsi:type="dcterms:W3CDTF">2025-11-27T13:00:27Z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0x0101009CDED0866350B342B9C4C675A9317339</vt:lpwstr>
  </property>
  <property fmtid="{D5CDD505-2E9C-101B-9397-08002B2CF9AE}" pid="3" name="MediaServiceImageTags">
    <vt:lpwstr/>
  </property>
</Properties>
</file>