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embeddedFontLst>
    <p:embeddedFont>
      <p:font typeface="Gill Sans" panose="020B0604020202020204" charset="0"/>
      <p:regular r:id="rId10"/>
      <p:bold r:id="rId11"/>
    </p:embeddedFont>
    <p:embeddedFont>
      <p:font typeface="Impact" panose="020B0806030902050204" pitchFamily="34" charset="0"/>
      <p:regular r:id="rId12"/>
    </p:embeddedFont>
    <p:embeddedFont>
      <p:font typeface="Sofia Sans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jgkoG+I/8caGKuvlFQO9myLKJ1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0"/>
          <p:cNvSpPr txBox="1"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dt" idx="10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ftr" idx="11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body" idx="1"/>
          </p:nvPr>
        </p:nvSpPr>
        <p:spPr>
          <a:xfrm rot="5400000">
            <a:off x="2958834" y="265927"/>
            <a:ext cx="3593591" cy="7633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dt" idx="10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ftr" idx="11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sldNum" idx="12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>
            <a:spLocks noGrp="1"/>
          </p:cNvSpPr>
          <p:nvPr>
            <p:ph type="title"/>
          </p:nvPr>
        </p:nvSpPr>
        <p:spPr>
          <a:xfrm rot="5400000">
            <a:off x="4982674" y="2296623"/>
            <a:ext cx="5600404" cy="1771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body" idx="1"/>
          </p:nvPr>
        </p:nvSpPr>
        <p:spPr>
          <a:xfrm rot="5400000">
            <a:off x="1047531" y="277830"/>
            <a:ext cx="5600404" cy="5809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dt" idx="10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ftr" idx="11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sldNum" idx="12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dia" type="title">
  <p:cSld name="TITLE">
    <p:bg>
      <p:bgPr>
        <a:solidFill>
          <a:schemeClr val="accen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 title="scalloped circle"/>
          <p:cNvSpPr/>
          <p:nvPr/>
        </p:nvSpPr>
        <p:spPr>
          <a:xfrm>
            <a:off x="2063115" y="630937"/>
            <a:ext cx="5230368" cy="5229225"/>
          </a:xfrm>
          <a:custGeom>
            <a:avLst/>
            <a:gdLst/>
            <a:ahLst/>
            <a:cxnLst/>
            <a:rect l="l" t="t" r="r" b="b"/>
            <a:pathLst>
              <a:path w="3298" h="3294" extrusionOk="0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  <p:sp>
        <p:nvSpPr>
          <p:cNvPr id="22" name="Google Shape;22;p11"/>
          <p:cNvSpPr txBox="1"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00"/>
              <a:buFont typeface="Impact"/>
              <a:buNone/>
              <a:defRPr sz="7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  <a:defRPr sz="1500" b="1" i="0" cap="none">
                <a:solidFill>
                  <a:schemeClr val="dk2"/>
                </a:solidFill>
              </a:defRPr>
            </a:lvl1pPr>
            <a:lvl2pPr lvl="1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350"/>
              <a:buNone/>
              <a:defRPr sz="1350"/>
            </a:lvl3pPr>
            <a:lvl4pPr lvl="3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dt" idx="10"/>
          </p:nvPr>
        </p:nvSpPr>
        <p:spPr>
          <a:xfrm>
            <a:off x="808892" y="6375679"/>
            <a:ext cx="174729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5E0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ftr" idx="11"/>
          </p:nvPr>
        </p:nvSpPr>
        <p:spPr>
          <a:xfrm>
            <a:off x="3135249" y="6375679"/>
            <a:ext cx="30861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5E0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6800414" y="6375679"/>
            <a:ext cx="1747292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lvl="1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lvl="2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lvl="3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lvl="4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lvl="5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lvl="6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lvl="7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lvl="8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sp>
        <p:nvSpPr>
          <p:cNvPr id="27" name="Google Shape;27;p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11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ekop" type="secHead">
  <p:cSld name="SECTION_HEADER">
    <p:bg>
      <p:bgPr>
        <a:solidFill>
          <a:schemeClr val="dk2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/>
          <p:nvPr/>
        </p:nvSpPr>
        <p:spPr>
          <a:xfrm>
            <a:off x="0" y="0"/>
            <a:ext cx="2110979" cy="6858000"/>
          </a:xfrm>
          <a:custGeom>
            <a:avLst/>
            <a:gdLst/>
            <a:ahLst/>
            <a:cxnLst/>
            <a:rect l="l" t="t" r="r" b="b"/>
            <a:pathLst>
              <a:path w="1773" h="4320" extrusionOk="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31" name="Google Shape;31;p12"/>
          <p:cNvSpPr txBox="1"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300"/>
              <a:buFont typeface="Impact"/>
              <a:buNone/>
              <a:defRPr sz="63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  <a:defRPr sz="1500" b="1" i="0" cap="none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  <a:defRPr sz="15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350"/>
              <a:buNone/>
              <a:defRPr sz="135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dt" idx="10"/>
          </p:nvPr>
        </p:nvSpPr>
        <p:spPr>
          <a:xfrm>
            <a:off x="2427410" y="6375679"/>
            <a:ext cx="1120460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ftr" idx="11"/>
          </p:nvPr>
        </p:nvSpPr>
        <p:spPr>
          <a:xfrm>
            <a:off x="3959298" y="6375679"/>
            <a:ext cx="30861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sldNum" idx="12"/>
          </p:nvPr>
        </p:nvSpPr>
        <p:spPr>
          <a:xfrm>
            <a:off x="7456825" y="6375679"/>
            <a:ext cx="1115675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lvl="1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lvl="2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lvl="3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lvl="4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lvl="5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lvl="6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lvl="7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lvl="8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sp>
        <p:nvSpPr>
          <p:cNvPr id="36" name="Google Shape;36;p12"/>
          <p:cNvSpPr/>
          <p:nvPr/>
        </p:nvSpPr>
        <p:spPr>
          <a:xfrm>
            <a:off x="655786" y="0"/>
            <a:ext cx="1234679" cy="6858000"/>
          </a:xfrm>
          <a:custGeom>
            <a:avLst/>
            <a:gdLst/>
            <a:ahLst/>
            <a:cxnLst/>
            <a:rect l="l" t="t" r="r" b="b"/>
            <a:pathLst>
              <a:path w="1037" h="4320" extrusionOk="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pSp>
        <p:nvGrpSpPr>
          <p:cNvPr id="37" name="Google Shape;37;p12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38" name="Google Shape;38;p12" title="left scallop shape"/>
            <p:cNvSpPr/>
            <p:nvPr/>
          </p:nvSpPr>
          <p:spPr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l" t="t" r="r" b="b"/>
              <a:pathLst>
                <a:path w="1773" h="4320" extrusionOk="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39" name="Google Shape;39;p12" title="left scallop inline"/>
            <p:cNvSpPr/>
            <p:nvPr/>
          </p:nvSpPr>
          <p:spPr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l" t="t" r="r" b="b"/>
              <a:pathLst>
                <a:path w="1037" h="4320" extrusionOk="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942975" y="2286000"/>
            <a:ext cx="3593592" cy="36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2"/>
          </p:nvPr>
        </p:nvSpPr>
        <p:spPr>
          <a:xfrm>
            <a:off x="4985846" y="2286000"/>
            <a:ext cx="3593592" cy="36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dt" idx="10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ftr" idx="11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sldNum" idx="12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4"/>
          <p:cNvSpPr txBox="1"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  <a:defRPr sz="1500" b="1"/>
            </a:lvl2pPr>
            <a:lvl3pPr marL="1371600" lvl="2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350"/>
              <a:buNone/>
              <a:defRPr sz="1350" b="1"/>
            </a:lvl3pPr>
            <a:lvl4pPr marL="1828800" lvl="3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body" idx="2"/>
          </p:nvPr>
        </p:nvSpPr>
        <p:spPr>
          <a:xfrm>
            <a:off x="941832" y="2909102"/>
            <a:ext cx="3611880" cy="2996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body" idx="3"/>
          </p:nvPr>
        </p:nvSpPr>
        <p:spPr>
          <a:xfrm>
            <a:off x="4975398" y="2199634"/>
            <a:ext cx="3611880" cy="632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  <a:defRPr sz="1500" b="1"/>
            </a:lvl2pPr>
            <a:lvl3pPr marL="1371600" lvl="2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350"/>
              <a:buNone/>
              <a:defRPr sz="1350" b="1"/>
            </a:lvl3pPr>
            <a:lvl4pPr marL="1828800" lvl="3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body" idx="4"/>
          </p:nvPr>
        </p:nvSpPr>
        <p:spPr>
          <a:xfrm>
            <a:off x="4975398" y="2909102"/>
            <a:ext cx="3611880" cy="2996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dt" idx="10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ftr" idx="11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 txBox="1"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dt" idx="10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ftr" idx="11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nhoud met bijschrift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 title="right scallop background shape"/>
          <p:cNvSpPr/>
          <p:nvPr/>
        </p:nvSpPr>
        <p:spPr>
          <a:xfrm>
            <a:off x="5542359" y="0"/>
            <a:ext cx="3601641" cy="6858000"/>
          </a:xfrm>
          <a:custGeom>
            <a:avLst/>
            <a:gdLst/>
            <a:ahLst/>
            <a:cxnLst/>
            <a:rect l="l" t="t" r="r" b="b"/>
            <a:pathLst>
              <a:path w="3025" h="4320" extrusionOk="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67" name="Google Shape;67;p17"/>
          <p:cNvSpPr txBox="1"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Gill Sans"/>
              <a:buNone/>
              <a:defRPr sz="1800" b="1" i="0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573788" y="920377"/>
            <a:ext cx="4618814" cy="4985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6195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100"/>
              <a:buChar char="–"/>
              <a:defRPr sz="2100"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2385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500"/>
              <a:buChar char="–"/>
              <a:defRPr sz="1500"/>
            </a:lvl4pPr>
            <a:lvl5pPr marL="2286000" lvl="4" indent="-32385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500"/>
              <a:buChar char="•"/>
              <a:defRPr sz="1500"/>
            </a:lvl5pPr>
            <a:lvl6pPr marL="2743200" lvl="5" indent="-32385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500"/>
              <a:buChar char="–"/>
              <a:defRPr sz="1500"/>
            </a:lvl6pPr>
            <a:lvl7pPr marL="3200400" lvl="6" indent="-32385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500"/>
              <a:buChar char="•"/>
              <a:defRPr sz="1500"/>
            </a:lvl7pPr>
            <a:lvl8pPr marL="3657600" lvl="7" indent="-32385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500"/>
              <a:buChar char="–"/>
              <a:defRPr sz="1500"/>
            </a:lvl8pPr>
            <a:lvl9pPr marL="4114800" lvl="8" indent="-32385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body" idx="2"/>
          </p:nvPr>
        </p:nvSpPr>
        <p:spPr>
          <a:xfrm>
            <a:off x="6253414" y="1741336"/>
            <a:ext cx="2319086" cy="4164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50"/>
              <a:buNone/>
              <a:defRPr sz="1050"/>
            </a:lvl2pPr>
            <a:lvl3pPr marL="1371600" lvl="2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900"/>
              <a:buNone/>
              <a:defRPr sz="900"/>
            </a:lvl3pPr>
            <a:lvl4pPr marL="1828800" lvl="3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750"/>
              <a:buNone/>
              <a:defRPr sz="750"/>
            </a:lvl4pPr>
            <a:lvl5pPr marL="2286000" lvl="4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750"/>
              <a:buNone/>
              <a:defRPr sz="750"/>
            </a:lvl5pPr>
            <a:lvl6pPr marL="2743200" lvl="5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750"/>
              <a:buNone/>
              <a:defRPr sz="750"/>
            </a:lvl6pPr>
            <a:lvl7pPr marL="3200400" lvl="6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750"/>
              <a:buNone/>
              <a:defRPr sz="750"/>
            </a:lvl7pPr>
            <a:lvl8pPr marL="3657600" lvl="7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750"/>
              <a:buNone/>
              <a:defRPr sz="750"/>
            </a:lvl8pPr>
            <a:lvl9pPr marL="4114800" lvl="8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dt" idx="10"/>
          </p:nvPr>
        </p:nvSpPr>
        <p:spPr>
          <a:xfrm>
            <a:off x="573789" y="6375679"/>
            <a:ext cx="925016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ftr" idx="11"/>
          </p:nvPr>
        </p:nvSpPr>
        <p:spPr>
          <a:xfrm>
            <a:off x="1577716" y="6375679"/>
            <a:ext cx="2611634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sldNum" idx="12"/>
          </p:nvPr>
        </p:nvSpPr>
        <p:spPr>
          <a:xfrm>
            <a:off x="4268261" y="6375679"/>
            <a:ext cx="924342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sp>
        <p:nvSpPr>
          <p:cNvPr id="73" name="Google Shape;73;p1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7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fbeelding met bijschrift" type="picTx">
  <p:cSld name="PICTURE_WITH_CAPTIO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>
            <a:spLocks noGrp="1"/>
          </p:cNvSpPr>
          <p:nvPr>
            <p:ph type="pic" idx="2"/>
          </p:nvPr>
        </p:nvSpPr>
        <p:spPr>
          <a:xfrm>
            <a:off x="212598" y="1"/>
            <a:ext cx="5516689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8" title="right scallop background shape"/>
          <p:cNvSpPr/>
          <p:nvPr/>
        </p:nvSpPr>
        <p:spPr>
          <a:xfrm>
            <a:off x="5542359" y="0"/>
            <a:ext cx="3601641" cy="6858000"/>
          </a:xfrm>
          <a:custGeom>
            <a:avLst/>
            <a:gdLst/>
            <a:ahLst/>
            <a:cxnLst/>
            <a:rect l="l" t="t" r="r" b="b"/>
            <a:pathLst>
              <a:path w="3025" h="4320" extrusionOk="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78" name="Google Shape;78;p18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Gill Sans"/>
              <a:buNone/>
              <a:defRPr sz="1800" b="1" i="0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>
            <a:off x="6253413" y="1741336"/>
            <a:ext cx="2319088" cy="4164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50"/>
              <a:buNone/>
              <a:defRPr sz="1050"/>
            </a:lvl2pPr>
            <a:lvl3pPr marL="1371600" lvl="2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900"/>
              <a:buNone/>
              <a:defRPr sz="900"/>
            </a:lvl3pPr>
            <a:lvl4pPr marL="1828800" lvl="3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750"/>
              <a:buNone/>
              <a:defRPr sz="750"/>
            </a:lvl4pPr>
            <a:lvl5pPr marL="2286000" lvl="4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750"/>
              <a:buNone/>
              <a:defRPr sz="750"/>
            </a:lvl5pPr>
            <a:lvl6pPr marL="2743200" lvl="5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750"/>
              <a:buNone/>
              <a:defRPr sz="750"/>
            </a:lvl6pPr>
            <a:lvl7pPr marL="3200400" lvl="6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750"/>
              <a:buNone/>
              <a:defRPr sz="750"/>
            </a:lvl7pPr>
            <a:lvl8pPr marL="3657600" lvl="7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750"/>
              <a:buNone/>
              <a:defRPr sz="750"/>
            </a:lvl8pPr>
            <a:lvl9pPr marL="4114800" lvl="8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dt" idx="10"/>
          </p:nvPr>
        </p:nvSpPr>
        <p:spPr>
          <a:xfrm>
            <a:off x="574463" y="6375679"/>
            <a:ext cx="92434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ftr" idx="11"/>
          </p:nvPr>
        </p:nvSpPr>
        <p:spPr>
          <a:xfrm>
            <a:off x="1577716" y="6375679"/>
            <a:ext cx="2611634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ldNum" idx="12"/>
          </p:nvPr>
        </p:nvSpPr>
        <p:spPr>
          <a:xfrm>
            <a:off x="4256153" y="6375679"/>
            <a:ext cx="94746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sp>
        <p:nvSpPr>
          <p:cNvPr id="84" name="Google Shape;84;p18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  <a:defRPr sz="5100" b="0" i="0" u="none" strike="noStrike" cap="non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429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Gill Sans"/>
              <a:buChar char="–"/>
              <a:defRPr sz="18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175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sz="14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175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175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sz="14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175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175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sz="14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175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sp>
        <p:nvSpPr>
          <p:cNvPr id="11" name="Google Shape;11;p9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9"/>
          <p:cNvSpPr/>
          <p:nvPr/>
        </p:nvSpPr>
        <p:spPr>
          <a:xfrm>
            <a:off x="1" y="0"/>
            <a:ext cx="679090" cy="6858000"/>
          </a:xfrm>
          <a:custGeom>
            <a:avLst/>
            <a:gdLst/>
            <a:ahLst/>
            <a:cxnLst/>
            <a:rect l="l" t="t" r="r" b="b"/>
            <a:pathLst>
              <a:path w="211" h="2160" extrusionOk="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594">
          <p15:clr>
            <a:srgbClr val="F26B43"/>
          </p15:clr>
        </p15:guide>
        <p15:guide id="2" pos="792">
          <p15:clr>
            <a:srgbClr val="F26B43"/>
          </p15:clr>
        </p15:guide>
        <p15:guide id="3" pos="7200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"/>
          <p:cNvSpPr txBox="1"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nl-NL" dirty="0"/>
              <a:t>WELKOM &amp; DOEL</a:t>
            </a:r>
            <a:endParaRPr dirty="0"/>
          </a:p>
        </p:txBody>
      </p:sp>
      <p:sp>
        <p:nvSpPr>
          <p:cNvPr id="102" name="Google Shape;102;p1"/>
          <p:cNvSpPr txBox="1"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dirty="0"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 dirty="0"/>
              <a:t>Doelen workshop: reflectie, uitwisseling en elkaar versterken</a:t>
            </a:r>
            <a:endParaRPr dirty="0"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 dirty="0"/>
              <a:t>Voorbeeld opzet TOM-voorziening François </a:t>
            </a:r>
            <a:r>
              <a:rPr lang="nl-NL" dirty="0" err="1"/>
              <a:t>Vatel</a:t>
            </a:r>
            <a:r>
              <a:rPr lang="nl-NL" dirty="0"/>
              <a:t> VMBO</a:t>
            </a:r>
            <a:endParaRPr dirty="0"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 dirty="0"/>
              <a:t>Wat je vandaag meeneemt: inzichten, do’s &amp; </a:t>
            </a:r>
            <a:r>
              <a:rPr lang="nl-NL" dirty="0" err="1"/>
              <a:t>don’ts</a:t>
            </a:r>
            <a:r>
              <a:rPr lang="nl-NL" dirty="0"/>
              <a:t>, input voor TOM-projectgroep</a:t>
            </a:r>
            <a:endParaRPr dirty="0"/>
          </a:p>
        </p:txBody>
      </p:sp>
      <p:pic>
        <p:nvPicPr>
          <p:cNvPr id="103" name="Google Shape;10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50651" y="5879600"/>
            <a:ext cx="1623223" cy="816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"/>
          <p:cNvSpPr txBox="1"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nl-NL"/>
              <a:t>PRIKKELENDE STELLINGEN OVER DE TOM-VOORZIENING</a:t>
            </a:r>
            <a:endParaRPr/>
          </a:p>
        </p:txBody>
      </p:sp>
      <p:sp>
        <p:nvSpPr>
          <p:cNvPr id="109" name="Google Shape;109;p2"/>
          <p:cNvSpPr txBox="1"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nl-NL" dirty="0"/>
              <a:t>“Een TOM-voorziening faalt als leerlingen er te lang blijven.”</a:t>
            </a:r>
            <a:endParaRPr dirty="0"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nl-NL" dirty="0"/>
              <a:t>“Als de mentor niet meedoet, werkt TOM nooit optimaal.”</a:t>
            </a:r>
            <a:endParaRPr dirty="0"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nl-NL" dirty="0"/>
              <a:t>“TOM moet geen plek zijn voor wat de school zelf niet kan oplossen.”</a:t>
            </a:r>
          </a:p>
          <a:p>
            <a:pPr marL="228600" indent="-228600">
              <a:buSzPts val="2000"/>
            </a:pPr>
            <a:r>
              <a:rPr lang="nl-NL" dirty="0"/>
              <a:t>Re-integratie begint niet aan het einde van het traject, maar op dag één.</a:t>
            </a:r>
            <a:endParaRPr dirty="0"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nl-NL" dirty="0"/>
              <a:t>“Een leerling hoeft niet gemotiveerd te zijn om te kunnen starten in TOM.”</a:t>
            </a:r>
            <a:endParaRPr dirty="0"/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nl-NL" dirty="0"/>
              <a:t>“Wanneer de TOM voorziening deels gedragen wordt door het docententeam heeft het kans van slagen”</a:t>
            </a:r>
            <a:endParaRPr dirty="0"/>
          </a:p>
        </p:txBody>
      </p:sp>
      <p:pic>
        <p:nvPicPr>
          <p:cNvPr id="110" name="Google Shape;110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50651" y="5879600"/>
            <a:ext cx="1623223" cy="816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"/>
          <p:cNvSpPr txBox="1"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nl-NL" sz="5100" cap="none" dirty="0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DE BEDOELING VAN TOM</a:t>
            </a:r>
            <a:endParaRPr dirty="0"/>
          </a:p>
        </p:txBody>
      </p:sp>
      <p:sp>
        <p:nvSpPr>
          <p:cNvPr id="116" name="Google Shape;116;p3"/>
          <p:cNvSpPr txBox="1"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dirty="0"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 sz="1800" dirty="0">
                <a:effectLst/>
                <a:latin typeface="Sofia Sans" pitchFamily="2" charset="0"/>
                <a:ea typeface="Sofia Sans" pitchFamily="2" charset="0"/>
                <a:cs typeface="Times New Roman" panose="02020603050405020304" pitchFamily="18" charset="0"/>
              </a:rPr>
              <a:t>TOM is geen klas, maar een </a:t>
            </a:r>
            <a:r>
              <a:rPr lang="nl-NL" sz="1800" b="1" dirty="0" err="1">
                <a:effectLst/>
                <a:latin typeface="Sofia Sans" pitchFamily="2" charset="0"/>
                <a:ea typeface="Sofia Sans" pitchFamily="2" charset="0"/>
                <a:cs typeface="Times New Roman" panose="02020603050405020304" pitchFamily="18" charset="0"/>
              </a:rPr>
              <a:t>binnenschoolse</a:t>
            </a:r>
            <a:r>
              <a:rPr lang="nl-NL" sz="1800" b="1" dirty="0">
                <a:effectLst/>
                <a:latin typeface="Sofia Sans" pitchFamily="2" charset="0"/>
                <a:ea typeface="Sofia Sans" pitchFamily="2" charset="0"/>
                <a:cs typeface="Times New Roman" panose="02020603050405020304" pitchFamily="18" charset="0"/>
              </a:rPr>
              <a:t> voorziening</a:t>
            </a:r>
            <a:r>
              <a:rPr lang="nl-NL" sz="1800" dirty="0">
                <a:effectLst/>
                <a:latin typeface="Sofia Sans" pitchFamily="2" charset="0"/>
                <a:ea typeface="Sofia Sans" pitchFamily="2" charset="0"/>
                <a:cs typeface="Times New Roman" panose="02020603050405020304" pitchFamily="18" charset="0"/>
              </a:rPr>
              <a:t> gericht op optimale deelname van leerlingen aan het reguliere onderwijsproces.</a:t>
            </a:r>
            <a:endParaRPr dirty="0"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 dirty="0"/>
              <a:t>Analyse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 Traject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Re-integratie</a:t>
            </a:r>
            <a:endParaRPr dirty="0"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 dirty="0"/>
              <a:t>Belangrijk is dat TOM nooit een eilandje wordt maar onderdeel van de ondersteuningsstructuur van de school.</a:t>
            </a:r>
            <a:endParaRPr dirty="0"/>
          </a:p>
        </p:txBody>
      </p:sp>
      <p:pic>
        <p:nvPicPr>
          <p:cNvPr id="117" name="Google Shape;11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50651" y="5879600"/>
            <a:ext cx="1623223" cy="816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 txBox="1"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nl-NL" sz="5100" cap="non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WERKVORM 1 – </a:t>
            </a:r>
            <a:endParaRPr sz="5100" cap="non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nl-NL" sz="5100" cap="non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SPIEGEL OP HET KADERPLAN</a:t>
            </a:r>
            <a:endParaRPr/>
          </a:p>
        </p:txBody>
      </p:sp>
      <p:sp>
        <p:nvSpPr>
          <p:cNvPr id="123" name="Google Shape;123;p4"/>
          <p:cNvSpPr txBox="1"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/>
              <a:t>Wat is bij jullie écht de bedoeling van TOM?</a:t>
            </a:r>
            <a:endParaRPr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/>
              <a:t>Waar zit de grootste kracht in jullie TOM? Of waar gaat deze in zitten?</a:t>
            </a:r>
            <a:endParaRPr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/>
              <a:t>Waar schuurt het nog? Waar verwacht je dat het gaat schuren?</a:t>
            </a:r>
            <a:endParaRPr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/>
              <a:t>Waar ben je (nu al) trots op met betrekking tot je TOM-voorziening? (zet je naam en e-mail erbij zodat je collega’s contact met je op kunnen nemen)</a:t>
            </a:r>
            <a:endParaRPr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/>
              <a:t>Output: 2 post-its (kans + risico)</a:t>
            </a:r>
            <a:endParaRPr/>
          </a:p>
        </p:txBody>
      </p:sp>
      <p:pic>
        <p:nvPicPr>
          <p:cNvPr id="124" name="Google Shape;12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50651" y="5879600"/>
            <a:ext cx="1623223" cy="816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"/>
          <p:cNvSpPr txBox="1"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nl-NL" sz="5100" cap="non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WERKVORM 2 – INTERVISIECARROUSEL</a:t>
            </a:r>
            <a:endParaRPr/>
          </a:p>
        </p:txBody>
      </p:sp>
      <p:sp>
        <p:nvSpPr>
          <p:cNvPr id="130" name="Google Shape;130;p5"/>
          <p:cNvSpPr txBox="1"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dirty="0"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 dirty="0"/>
              <a:t>Tafel 1 – Aanmelding &amp; Analyse (JES/TBF)</a:t>
            </a:r>
            <a:endParaRPr dirty="0"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 dirty="0"/>
              <a:t>Tafel 2 – Uitvoering &amp; </a:t>
            </a:r>
            <a:r>
              <a:rPr lang="nl-NL" dirty="0" err="1"/>
              <a:t>Dagstructuur</a:t>
            </a:r>
            <a:endParaRPr dirty="0"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 dirty="0"/>
              <a:t>Tafel 3 – Re-integratie in de klas</a:t>
            </a:r>
            <a:endParaRPr dirty="0"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 dirty="0"/>
              <a:t>Output: 2 do’s + 1 </a:t>
            </a:r>
            <a:r>
              <a:rPr lang="nl-NL" dirty="0" err="1"/>
              <a:t>don’t</a:t>
            </a:r>
            <a:endParaRPr dirty="0"/>
          </a:p>
        </p:txBody>
      </p:sp>
      <p:pic>
        <p:nvPicPr>
          <p:cNvPr id="131" name="Google Shape;131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50651" y="5879600"/>
            <a:ext cx="1623223" cy="816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"/>
          <p:cNvSpPr txBox="1"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nl-NL"/>
              <a:t>TOM OP DE FRANÇOIS VATEL</a:t>
            </a:r>
            <a:endParaRPr/>
          </a:p>
        </p:txBody>
      </p:sp>
      <p:pic>
        <p:nvPicPr>
          <p:cNvPr id="144" name="Google Shape;144;p7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42113" y="1168854"/>
            <a:ext cx="7910274" cy="56311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"/>
          <p:cNvSpPr txBox="1"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nl-NL" sz="5100" cap="non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AFSLUITING</a:t>
            </a:r>
            <a:endParaRPr/>
          </a:p>
        </p:txBody>
      </p:sp>
      <p:sp>
        <p:nvSpPr>
          <p:cNvPr id="150" name="Google Shape;150;p8"/>
          <p:cNvSpPr txBox="1"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None/>
            </a:pPr>
            <a:endParaRPr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/>
              <a:t>Wat neem je morgen mee naar school?</a:t>
            </a:r>
            <a:endParaRPr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/>
              <a:t>Maak een foto van de ‘Trots op TOM-kaartjes’ zodat je van elkaars expertise gebruik kan maken.</a:t>
            </a:r>
            <a:endParaRPr/>
          </a:p>
          <a:p>
            <a:pPr marL="685800" lvl="1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nl-NL"/>
              <a:t>Wil je meer informatie. Weet ons dan te vinden op de site van het SWV: Traject-op-maat voorziening: https://www.swvzhw.nl/voor-scholen/traject-op-maat-voorziening/</a:t>
            </a:r>
            <a:endParaRPr/>
          </a:p>
        </p:txBody>
      </p:sp>
      <p:pic>
        <p:nvPicPr>
          <p:cNvPr id="151" name="Google Shape;151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50651" y="5879600"/>
            <a:ext cx="1623223" cy="816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Onderwijscoalitie Zuid-West - SWV Zuid Holland West">
            <a:extLst>
              <a:ext uri="{FF2B5EF4-FFF2-40B4-BE49-F238E27FC236}">
                <a16:creationId xmlns:a16="http://schemas.microsoft.com/office/drawing/2014/main" id="{B138B81F-5AE3-48BB-9F0D-FA1DB72C64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63" b="30544"/>
          <a:stretch/>
        </p:blipFill>
        <p:spPr bwMode="auto">
          <a:xfrm>
            <a:off x="3987884" y="5796170"/>
            <a:ext cx="2802191" cy="106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rgbClr val="000000"/>
      </a:dk1>
      <a:lt1>
        <a:srgbClr val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3067</TotalTime>
  <Words>355</Words>
  <Application>Microsoft Office PowerPoint</Application>
  <PresentationFormat>Diavoorstelling (4:3)</PresentationFormat>
  <Paragraphs>37</Paragraphs>
  <Slides>7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Wingdings</vt:lpstr>
      <vt:lpstr>Gill Sans</vt:lpstr>
      <vt:lpstr>Sofia Sans</vt:lpstr>
      <vt:lpstr>Impact</vt:lpstr>
      <vt:lpstr>Arial</vt:lpstr>
      <vt:lpstr>Badge</vt:lpstr>
      <vt:lpstr>WELKOM &amp; DOEL</vt:lpstr>
      <vt:lpstr>PRIKKELENDE STELLINGEN OVER DE TOM-VOORZIENING</vt:lpstr>
      <vt:lpstr>DE BEDOELING VAN TOM</vt:lpstr>
      <vt:lpstr>WERKVORM 1 –  SPIEGEL OP HET KADERPLAN</vt:lpstr>
      <vt:lpstr>WERKVORM 2 – INTERVISIECARROUSEL</vt:lpstr>
      <vt:lpstr>TOM OP DE FRANÇOIS VATEL</vt:lpstr>
      <vt:lpstr>AFSLUITING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F.E.M.J. Bulder</dc:creator>
  <cp:lastModifiedBy>Femke Bulder</cp:lastModifiedBy>
  <cp:revision>5</cp:revision>
  <dcterms:created xsi:type="dcterms:W3CDTF">2013-01-27T09:14:16Z</dcterms:created>
  <dcterms:modified xsi:type="dcterms:W3CDTF">2025-12-05T13:19:20Z</dcterms:modified>
</cp:coreProperties>
</file>